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7" r:id="rId3"/>
    <p:sldId id="258" r:id="rId4"/>
    <p:sldId id="270" r:id="rId5"/>
    <p:sldId id="284" r:id="rId6"/>
    <p:sldId id="285" r:id="rId7"/>
    <p:sldId id="286" r:id="rId8"/>
    <p:sldId id="288" r:id="rId9"/>
    <p:sldId id="289" r:id="rId10"/>
    <p:sldId id="290" r:id="rId11"/>
    <p:sldId id="291" r:id="rId12"/>
    <p:sldId id="267" r:id="rId13"/>
    <p:sldId id="259" r:id="rId14"/>
    <p:sldId id="272" r:id="rId15"/>
    <p:sldId id="271" r:id="rId16"/>
    <p:sldId id="273" r:id="rId17"/>
    <p:sldId id="274" r:id="rId18"/>
    <p:sldId id="295" r:id="rId19"/>
    <p:sldId id="268" r:id="rId20"/>
    <p:sldId id="261" r:id="rId21"/>
    <p:sldId id="275" r:id="rId22"/>
    <p:sldId id="276" r:id="rId23"/>
    <p:sldId id="262" r:id="rId24"/>
    <p:sldId id="277" r:id="rId25"/>
    <p:sldId id="278" r:id="rId26"/>
    <p:sldId id="279" r:id="rId27"/>
    <p:sldId id="280" r:id="rId28"/>
    <p:sldId id="281" r:id="rId29"/>
    <p:sldId id="265" r:id="rId30"/>
    <p:sldId id="264" r:id="rId31"/>
    <p:sldId id="282" r:id="rId32"/>
    <p:sldId id="283" r:id="rId33"/>
    <p:sldId id="269" r:id="rId34"/>
    <p:sldId id="29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1F1"/>
    <a:srgbClr val="227447"/>
    <a:srgbClr val="217346"/>
    <a:srgbClr val="5891C5"/>
    <a:srgbClr val="D17B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4" autoAdjust="0"/>
    <p:restoredTop sz="94660"/>
  </p:normalViewPr>
  <p:slideViewPr>
    <p:cSldViewPr snapToGrid="0">
      <p:cViewPr varScale="1">
        <p:scale>
          <a:sx n="85" d="100"/>
          <a:sy n="85" d="100"/>
        </p:scale>
        <p:origin x="552"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03D6189-6E36-4BA4-B44C-EA2FDE968106}" type="datetimeFigureOut">
              <a:rPr lang="en-GB" smtClean="0"/>
              <a:t>10/06/2021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2542113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3D6189-6E36-4BA4-B44C-EA2FDE968106}" type="datetimeFigureOut">
              <a:rPr lang="en-GB" smtClean="0"/>
              <a:t>10/06/2021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1878436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3D6189-6E36-4BA4-B44C-EA2FDE968106}" type="datetimeFigureOut">
              <a:rPr lang="en-GB" smtClean="0"/>
              <a:t>10/06/2021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4010466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03D6189-6E36-4BA4-B44C-EA2FDE968106}" type="datetimeFigureOut">
              <a:rPr lang="en-GB" smtClean="0"/>
              <a:t>10/06/2021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3212509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03D6189-6E36-4BA4-B44C-EA2FDE968106}" type="datetimeFigureOut">
              <a:rPr lang="en-GB" smtClean="0"/>
              <a:t>10/06/2021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1971982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03D6189-6E36-4BA4-B44C-EA2FDE968106}" type="datetimeFigureOut">
              <a:rPr lang="en-GB" smtClean="0"/>
              <a:t>10/06/2021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1625244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03D6189-6E36-4BA4-B44C-EA2FDE968106}" type="datetimeFigureOut">
              <a:rPr lang="en-GB" smtClean="0"/>
              <a:t>10/06/2021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5845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03D6189-6E36-4BA4-B44C-EA2FDE968106}" type="datetimeFigureOut">
              <a:rPr lang="en-GB" smtClean="0"/>
              <a:t>10/06/2021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3932654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3D6189-6E36-4BA4-B44C-EA2FDE968106}" type="datetimeFigureOut">
              <a:rPr lang="en-GB" smtClean="0"/>
              <a:t>10/06/2021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1776315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03D6189-6E36-4BA4-B44C-EA2FDE968106}" type="datetimeFigureOut">
              <a:rPr lang="en-GB" smtClean="0"/>
              <a:t>10/06/2021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1484778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03D6189-6E36-4BA4-B44C-EA2FDE968106}" type="datetimeFigureOut">
              <a:rPr lang="en-GB" smtClean="0"/>
              <a:t>10/06/2021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24C224-4063-435B-B539-9B7766315FA7}" type="slidenum">
              <a:rPr lang="en-GB" smtClean="0"/>
              <a:t>‹#›</a:t>
            </a:fld>
            <a:endParaRPr lang="en-GB"/>
          </a:p>
        </p:txBody>
      </p:sp>
    </p:spTree>
    <p:extLst>
      <p:ext uri="{BB962C8B-B14F-4D97-AF65-F5344CB8AC3E}">
        <p14:creationId xmlns:p14="http://schemas.microsoft.com/office/powerpoint/2010/main" val="2508252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3D6189-6E36-4BA4-B44C-EA2FDE968106}" type="datetimeFigureOut">
              <a:rPr lang="en-GB" smtClean="0"/>
              <a:t>10/06/2021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24C224-4063-435B-B539-9B7766315FA7}" type="slidenum">
              <a:rPr lang="en-GB" smtClean="0"/>
              <a:t>‹#›</a:t>
            </a:fld>
            <a:endParaRPr lang="en-GB"/>
          </a:p>
        </p:txBody>
      </p:sp>
    </p:spTree>
    <p:extLst>
      <p:ext uri="{BB962C8B-B14F-4D97-AF65-F5344CB8AC3E}">
        <p14:creationId xmlns:p14="http://schemas.microsoft.com/office/powerpoint/2010/main" val="3958827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Setup</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6457725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843592" y="729000"/>
            <a:ext cx="8511864" cy="5400000"/>
            <a:chOff x="1843592" y="729000"/>
            <a:chExt cx="8511864" cy="5400000"/>
          </a:xfrm>
        </p:grpSpPr>
        <p:pic>
          <p:nvPicPr>
            <p:cNvPr id="8" name="Picture 7"/>
            <p:cNvPicPr>
              <a:picLocks noChangeAspect="1"/>
            </p:cNvPicPr>
            <p:nvPr/>
          </p:nvPicPr>
          <p:blipFill>
            <a:blip r:embed="rId2"/>
            <a:stretch>
              <a:fillRect/>
            </a:stretch>
          </p:blipFill>
          <p:spPr>
            <a:xfrm>
              <a:off x="1843592" y="729000"/>
              <a:ext cx="8511864" cy="5400000"/>
            </a:xfrm>
            <a:prstGeom prst="rect">
              <a:avLst/>
            </a:prstGeom>
          </p:spPr>
        </p:pic>
        <p:sp>
          <p:nvSpPr>
            <p:cNvPr id="15" name="Rectangle 14"/>
            <p:cNvSpPr/>
            <p:nvPr/>
          </p:nvSpPr>
          <p:spPr>
            <a:xfrm>
              <a:off x="5582817" y="2901820"/>
              <a:ext cx="4130350" cy="3187155"/>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p:cNvSpPr/>
          <p:nvPr/>
        </p:nvSpPr>
        <p:spPr>
          <a:xfrm>
            <a:off x="1843592" y="729000"/>
            <a:ext cx="8511864" cy="5390671"/>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p:nvGrpSpPr>
        <p:grpSpPr>
          <a:xfrm>
            <a:off x="3629608" y="1584230"/>
            <a:ext cx="5066524" cy="4219411"/>
            <a:chOff x="3629608" y="1584230"/>
            <a:chExt cx="5066524" cy="4219411"/>
          </a:xfrm>
        </p:grpSpPr>
        <p:pic>
          <p:nvPicPr>
            <p:cNvPr id="5" name="Picture 4"/>
            <p:cNvPicPr>
              <a:picLocks noChangeAspect="1"/>
            </p:cNvPicPr>
            <p:nvPr/>
          </p:nvPicPr>
          <p:blipFill rotWithShape="1">
            <a:blip r:embed="rId3"/>
            <a:srcRect l="411" t="219" r="1049" b="809"/>
            <a:stretch/>
          </p:blipFill>
          <p:spPr>
            <a:xfrm>
              <a:off x="3629608" y="1584230"/>
              <a:ext cx="5066524" cy="4219411"/>
            </a:xfrm>
            <a:prstGeom prst="rect">
              <a:avLst/>
            </a:prstGeom>
            <a:effectLst>
              <a:outerShdw blurRad="63500" sx="102000" sy="102000" algn="ctr" rotWithShape="0">
                <a:prstClr val="black">
                  <a:alpha val="40000"/>
                </a:prstClr>
              </a:outerShdw>
            </a:effectLst>
          </p:spPr>
        </p:pic>
        <p:sp>
          <p:nvSpPr>
            <p:cNvPr id="6" name="Rectangle 5"/>
            <p:cNvSpPr/>
            <p:nvPr/>
          </p:nvSpPr>
          <p:spPr>
            <a:xfrm>
              <a:off x="5085182" y="1898460"/>
              <a:ext cx="1315616" cy="1076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Rounded Rectangle 3"/>
          <p:cNvSpPr/>
          <p:nvPr/>
        </p:nvSpPr>
        <p:spPr>
          <a:xfrm>
            <a:off x="4995949" y="2251814"/>
            <a:ext cx="3532910" cy="2461502"/>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smtClean="0">
                <a:solidFill>
                  <a:sysClr val="windowText" lastClr="000000"/>
                </a:solidFill>
              </a:rPr>
              <a:t>To save the workbook for the first time, click on the </a:t>
            </a:r>
            <a:r>
              <a:rPr lang="en-GB" sz="1200" b="1" dirty="0" smtClean="0">
                <a:solidFill>
                  <a:sysClr val="windowText" lastClr="000000"/>
                </a:solidFill>
              </a:rPr>
              <a:t>File</a:t>
            </a:r>
            <a:r>
              <a:rPr lang="en-GB" sz="1200" dirty="0" smtClean="0">
                <a:solidFill>
                  <a:sysClr val="windowText" lastClr="000000"/>
                </a:solidFill>
              </a:rPr>
              <a:t> menu in the top left.</a:t>
            </a:r>
          </a:p>
          <a:p>
            <a:endParaRPr lang="en-GB" sz="1200" dirty="0">
              <a:solidFill>
                <a:sysClr val="windowText" lastClr="000000"/>
              </a:solidFill>
            </a:endParaRPr>
          </a:p>
          <a:p>
            <a:r>
              <a:rPr lang="en-GB" sz="1200" dirty="0" smtClean="0">
                <a:solidFill>
                  <a:sysClr val="windowText" lastClr="000000"/>
                </a:solidFill>
              </a:rPr>
              <a:t>Then click on the </a:t>
            </a:r>
            <a:r>
              <a:rPr lang="en-GB" sz="1200" b="1" dirty="0" smtClean="0">
                <a:solidFill>
                  <a:sysClr val="windowText" lastClr="000000"/>
                </a:solidFill>
              </a:rPr>
              <a:t>Save As</a:t>
            </a:r>
            <a:r>
              <a:rPr lang="en-GB" sz="1200" dirty="0" smtClean="0">
                <a:solidFill>
                  <a:sysClr val="windowText" lastClr="000000"/>
                </a:solidFill>
              </a:rPr>
              <a:t> option.</a:t>
            </a:r>
          </a:p>
          <a:p>
            <a:endParaRPr lang="en-GB" sz="1200" dirty="0">
              <a:solidFill>
                <a:sysClr val="windowText" lastClr="000000"/>
              </a:solidFill>
            </a:endParaRPr>
          </a:p>
          <a:p>
            <a:r>
              <a:rPr lang="en-GB" sz="1200" dirty="0" smtClean="0">
                <a:solidFill>
                  <a:sysClr val="windowText" lastClr="000000"/>
                </a:solidFill>
              </a:rPr>
              <a:t>Then click on the </a:t>
            </a:r>
            <a:r>
              <a:rPr lang="en-GB" sz="1200" b="1" dirty="0" smtClean="0">
                <a:solidFill>
                  <a:sysClr val="windowText" lastClr="000000"/>
                </a:solidFill>
              </a:rPr>
              <a:t>Browse</a:t>
            </a:r>
            <a:r>
              <a:rPr lang="en-GB" sz="1200" dirty="0" smtClean="0">
                <a:solidFill>
                  <a:sysClr val="windowText" lastClr="000000"/>
                </a:solidFill>
              </a:rPr>
              <a:t> option.</a:t>
            </a:r>
          </a:p>
          <a:p>
            <a:endParaRPr lang="en-GB" sz="1200" dirty="0">
              <a:solidFill>
                <a:sysClr val="windowText" lastClr="000000"/>
              </a:solidFill>
            </a:endParaRPr>
          </a:p>
          <a:p>
            <a:r>
              <a:rPr lang="en-GB" sz="1200" dirty="0" smtClean="0">
                <a:solidFill>
                  <a:sysClr val="windowText" lastClr="000000"/>
                </a:solidFill>
              </a:rPr>
              <a:t>This will open a save dialog box.</a:t>
            </a:r>
            <a:br>
              <a:rPr lang="en-GB" sz="1200" dirty="0" smtClean="0">
                <a:solidFill>
                  <a:sysClr val="windowText" lastClr="000000"/>
                </a:solidFill>
              </a:rPr>
            </a:br>
            <a:r>
              <a:rPr lang="en-GB" sz="1200" dirty="0" smtClean="0">
                <a:solidFill>
                  <a:sysClr val="windowText" lastClr="000000"/>
                </a:solidFill>
              </a:rPr>
              <a:t>Here you can navigate to where you want to save the workbook, and rename it. For more help with this, talk to your local IT department.</a:t>
            </a:r>
            <a:endParaRPr lang="en-GB" sz="1200" dirty="0">
              <a:solidFill>
                <a:sysClr val="windowText" lastClr="000000"/>
              </a:solidFill>
            </a:endParaRPr>
          </a:p>
        </p:txBody>
      </p:sp>
    </p:spTree>
    <p:extLst>
      <p:ext uri="{BB962C8B-B14F-4D97-AF65-F5344CB8AC3E}">
        <p14:creationId xmlns:p14="http://schemas.microsoft.com/office/powerpoint/2010/main" val="42002948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843592" y="729000"/>
            <a:ext cx="8511864" cy="5400000"/>
            <a:chOff x="1843592" y="729000"/>
            <a:chExt cx="8511864" cy="5400000"/>
          </a:xfrm>
        </p:grpSpPr>
        <p:pic>
          <p:nvPicPr>
            <p:cNvPr id="8" name="Picture 7"/>
            <p:cNvPicPr>
              <a:picLocks noChangeAspect="1"/>
            </p:cNvPicPr>
            <p:nvPr/>
          </p:nvPicPr>
          <p:blipFill>
            <a:blip r:embed="rId2"/>
            <a:stretch>
              <a:fillRect/>
            </a:stretch>
          </p:blipFill>
          <p:spPr>
            <a:xfrm>
              <a:off x="1843592" y="729000"/>
              <a:ext cx="8511864" cy="5400000"/>
            </a:xfrm>
            <a:prstGeom prst="rect">
              <a:avLst/>
            </a:prstGeom>
          </p:spPr>
        </p:pic>
        <p:sp>
          <p:nvSpPr>
            <p:cNvPr id="15" name="Rectangle 14"/>
            <p:cNvSpPr/>
            <p:nvPr/>
          </p:nvSpPr>
          <p:spPr>
            <a:xfrm>
              <a:off x="5582817" y="2901820"/>
              <a:ext cx="4130350" cy="3187155"/>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p:cNvSpPr/>
          <p:nvPr/>
        </p:nvSpPr>
        <p:spPr>
          <a:xfrm>
            <a:off x="1843592" y="729000"/>
            <a:ext cx="8511864" cy="5390671"/>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p:nvGrpSpPr>
        <p:grpSpPr>
          <a:xfrm>
            <a:off x="3629608" y="1584230"/>
            <a:ext cx="5066524" cy="4219411"/>
            <a:chOff x="3629608" y="1584230"/>
            <a:chExt cx="5066524" cy="4219411"/>
          </a:xfrm>
        </p:grpSpPr>
        <p:pic>
          <p:nvPicPr>
            <p:cNvPr id="5" name="Picture 4"/>
            <p:cNvPicPr>
              <a:picLocks noChangeAspect="1"/>
            </p:cNvPicPr>
            <p:nvPr/>
          </p:nvPicPr>
          <p:blipFill rotWithShape="1">
            <a:blip r:embed="rId3"/>
            <a:srcRect l="411" t="219" r="1049" b="809"/>
            <a:stretch/>
          </p:blipFill>
          <p:spPr>
            <a:xfrm>
              <a:off x="3629608" y="1584230"/>
              <a:ext cx="5066524" cy="4219411"/>
            </a:xfrm>
            <a:prstGeom prst="rect">
              <a:avLst/>
            </a:prstGeom>
            <a:effectLst>
              <a:outerShdw blurRad="63500" sx="102000" sy="102000" algn="ctr" rotWithShape="0">
                <a:prstClr val="black">
                  <a:alpha val="40000"/>
                </a:prstClr>
              </a:outerShdw>
            </a:effectLst>
          </p:spPr>
        </p:pic>
        <p:sp>
          <p:nvSpPr>
            <p:cNvPr id="6" name="Rectangle 5"/>
            <p:cNvSpPr/>
            <p:nvPr/>
          </p:nvSpPr>
          <p:spPr>
            <a:xfrm>
              <a:off x="5085182" y="1898460"/>
              <a:ext cx="1315616" cy="1076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Rounded Rectangle 3"/>
          <p:cNvSpPr/>
          <p:nvPr/>
        </p:nvSpPr>
        <p:spPr>
          <a:xfrm>
            <a:off x="3263018" y="2421621"/>
            <a:ext cx="5673012" cy="1628468"/>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smtClean="0">
                <a:solidFill>
                  <a:sysClr val="windowText" lastClr="000000"/>
                </a:solidFill>
              </a:rPr>
              <a:t>You might want to change the filename of your workbook so that it includes:</a:t>
            </a:r>
          </a:p>
          <a:p>
            <a:pPr lvl="1"/>
            <a:endParaRPr lang="en-GB" sz="1200" dirty="0">
              <a:solidFill>
                <a:sysClr val="windowText" lastClr="000000"/>
              </a:solidFill>
            </a:endParaRPr>
          </a:p>
          <a:p>
            <a:pPr lvl="1"/>
            <a:r>
              <a:rPr lang="en-GB" sz="1200" dirty="0" smtClean="0">
                <a:solidFill>
                  <a:sysClr val="windowText" lastClr="000000"/>
                </a:solidFill>
              </a:rPr>
              <a:t>When you started it - e.g. ‘2021-05-01’</a:t>
            </a:r>
          </a:p>
          <a:p>
            <a:pPr lvl="1"/>
            <a:r>
              <a:rPr lang="en-GB" sz="1200" dirty="0">
                <a:solidFill>
                  <a:sysClr val="windowText" lastClr="000000"/>
                </a:solidFill>
              </a:rPr>
              <a:t/>
            </a:r>
            <a:br>
              <a:rPr lang="en-GB" sz="1200" dirty="0">
                <a:solidFill>
                  <a:sysClr val="windowText" lastClr="000000"/>
                </a:solidFill>
              </a:rPr>
            </a:br>
            <a:r>
              <a:rPr lang="en-GB" sz="1200" dirty="0" smtClean="0">
                <a:solidFill>
                  <a:sysClr val="windowText" lastClr="000000"/>
                </a:solidFill>
              </a:rPr>
              <a:t>What your team is called – e.g. ‘</a:t>
            </a:r>
            <a:r>
              <a:rPr lang="en-GB" sz="1200" dirty="0" err="1" smtClean="0">
                <a:solidFill>
                  <a:sysClr val="windowText" lastClr="000000"/>
                </a:solidFill>
              </a:rPr>
              <a:t>Llareggub</a:t>
            </a:r>
            <a:r>
              <a:rPr lang="en-GB" sz="1200" dirty="0" smtClean="0">
                <a:solidFill>
                  <a:sysClr val="windowText" lastClr="000000"/>
                </a:solidFill>
              </a:rPr>
              <a:t> CMHT’</a:t>
            </a:r>
          </a:p>
          <a:p>
            <a:pPr lvl="1"/>
            <a:endParaRPr lang="en-GB" sz="1200" dirty="0">
              <a:solidFill>
                <a:sysClr val="windowText" lastClr="000000"/>
              </a:solidFill>
            </a:endParaRPr>
          </a:p>
          <a:p>
            <a:pPr lvl="1"/>
            <a:r>
              <a:rPr lang="en-GB" sz="1200" dirty="0" smtClean="0">
                <a:solidFill>
                  <a:sysClr val="windowText" lastClr="000000"/>
                </a:solidFill>
              </a:rPr>
              <a:t>Which tool’s score you’re recording – e.g. ‘CORE-OM Scores’</a:t>
            </a:r>
            <a:endParaRPr lang="en-GB" sz="1200" dirty="0">
              <a:solidFill>
                <a:sysClr val="windowText" lastClr="000000"/>
              </a:solidFill>
            </a:endParaRPr>
          </a:p>
        </p:txBody>
      </p:sp>
      <p:sp>
        <p:nvSpPr>
          <p:cNvPr id="2" name="Rectangle 1"/>
          <p:cNvSpPr/>
          <p:nvPr/>
        </p:nvSpPr>
        <p:spPr>
          <a:xfrm>
            <a:off x="4590662" y="4366119"/>
            <a:ext cx="5486400" cy="559230"/>
          </a:xfrm>
          <a:prstGeom prst="rect">
            <a:avLst/>
          </a:prstGeom>
          <a:solidFill>
            <a:schemeClr val="bg1"/>
          </a:solidFill>
          <a:ln w="28575">
            <a:solidFill>
              <a:schemeClr val="bg1">
                <a:lumMod val="65000"/>
              </a:schemeClr>
            </a:solidFill>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lumMod val="65000"/>
                    <a:lumOff val="35000"/>
                  </a:schemeClr>
                </a:solidFill>
                <a:latin typeface="Segoe UI" panose="020B0502040204020203" pitchFamily="34" charset="0"/>
                <a:cs typeface="Segoe UI" panose="020B0502040204020203" pitchFamily="34" charset="0"/>
              </a:rPr>
              <a:t>2021-05-01 </a:t>
            </a:r>
            <a:r>
              <a:rPr lang="en-GB" dirty="0" err="1" smtClean="0">
                <a:solidFill>
                  <a:schemeClr val="tx1">
                    <a:lumMod val="65000"/>
                    <a:lumOff val="35000"/>
                  </a:schemeClr>
                </a:solidFill>
                <a:latin typeface="Segoe UI" panose="020B0502040204020203" pitchFamily="34" charset="0"/>
                <a:cs typeface="Segoe UI" panose="020B0502040204020203" pitchFamily="34" charset="0"/>
              </a:rPr>
              <a:t>Llareggub</a:t>
            </a:r>
            <a:r>
              <a:rPr lang="en-GB" dirty="0" smtClean="0">
                <a:solidFill>
                  <a:schemeClr val="tx1">
                    <a:lumMod val="65000"/>
                    <a:lumOff val="35000"/>
                  </a:schemeClr>
                </a:solidFill>
                <a:latin typeface="Segoe UI" panose="020B0502040204020203" pitchFamily="34" charset="0"/>
                <a:cs typeface="Segoe UI" panose="020B0502040204020203" pitchFamily="34" charset="0"/>
              </a:rPr>
              <a:t> CMHT CORE-OM scores.xlsx</a:t>
            </a:r>
            <a:endParaRPr lang="en-GB" dirty="0">
              <a:solidFill>
                <a:schemeClr val="tx1">
                  <a:lumMod val="65000"/>
                  <a:lumOff val="35000"/>
                </a:scheme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8950339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Entry</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247003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3593" y="729000"/>
            <a:ext cx="8504814" cy="5400000"/>
          </a:xfrm>
          <a:prstGeom prst="rect">
            <a:avLst/>
          </a:prstGeom>
        </p:spPr>
      </p:pic>
      <p:sp>
        <p:nvSpPr>
          <p:cNvPr id="3" name="Rounded Rectangle 2"/>
          <p:cNvSpPr/>
          <p:nvPr/>
        </p:nvSpPr>
        <p:spPr>
          <a:xfrm>
            <a:off x="1991831" y="4114800"/>
            <a:ext cx="2636153" cy="1511559"/>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Click on the </a:t>
            </a:r>
            <a:r>
              <a:rPr lang="en-GB" sz="1200" b="1" dirty="0" smtClean="0">
                <a:solidFill>
                  <a:sysClr val="windowText" lastClr="000000"/>
                </a:solidFill>
              </a:rPr>
              <a:t>Data</a:t>
            </a:r>
            <a:r>
              <a:rPr lang="en-GB" sz="1200" dirty="0" smtClean="0">
                <a:solidFill>
                  <a:sysClr val="windowText" lastClr="000000"/>
                </a:solidFill>
              </a:rPr>
              <a:t> tab, to move to the data entry worksheet.</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This is where you will enter information on service users and their scores.</a:t>
            </a:r>
            <a:endParaRPr lang="en-GB" sz="1200" dirty="0">
              <a:solidFill>
                <a:sysClr val="windowText" lastClr="000000"/>
              </a:solidFill>
            </a:endParaRPr>
          </a:p>
        </p:txBody>
      </p:sp>
      <p:grpSp>
        <p:nvGrpSpPr>
          <p:cNvPr id="5" name="Group 4"/>
          <p:cNvGrpSpPr/>
          <p:nvPr/>
        </p:nvGrpSpPr>
        <p:grpSpPr>
          <a:xfrm>
            <a:off x="2307776" y="5924550"/>
            <a:ext cx="1909011" cy="709188"/>
            <a:chOff x="1957137" y="5934075"/>
            <a:chExt cx="1909011" cy="709188"/>
          </a:xfrm>
        </p:grpSpPr>
        <p:sp>
          <p:nvSpPr>
            <p:cNvPr id="6" name="Rectangle 5"/>
            <p:cNvSpPr/>
            <p:nvPr/>
          </p:nvSpPr>
          <p:spPr>
            <a:xfrm>
              <a:off x="1957137" y="6129000"/>
              <a:ext cx="1909011" cy="514263"/>
            </a:xfrm>
            <a:prstGeom prst="rect">
              <a:avLst/>
            </a:prstGeom>
            <a:solidFill>
              <a:schemeClr val="bg1"/>
            </a:solidFill>
            <a:ln w="57150">
              <a:solidFill>
                <a:srgbClr val="00B050"/>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B050"/>
                  </a:solidFill>
                  <a:latin typeface="Segoe UI" panose="020B0502040204020203" pitchFamily="34" charset="0"/>
                  <a:cs typeface="Segoe UI" panose="020B0502040204020203" pitchFamily="34" charset="0"/>
                </a:rPr>
                <a:t>Data</a:t>
              </a:r>
              <a:endParaRPr lang="en-GB" sz="2400" b="1" dirty="0">
                <a:solidFill>
                  <a:srgbClr val="00B050"/>
                </a:solidFill>
                <a:latin typeface="Segoe UI" panose="020B0502040204020203" pitchFamily="34" charset="0"/>
                <a:cs typeface="Segoe UI" panose="020B0502040204020203" pitchFamily="34" charset="0"/>
              </a:endParaRPr>
            </a:p>
          </p:txBody>
        </p:sp>
        <p:sp>
          <p:nvSpPr>
            <p:cNvPr id="7" name="Trapezoid 6"/>
            <p:cNvSpPr/>
            <p:nvPr/>
          </p:nvSpPr>
          <p:spPr>
            <a:xfrm>
              <a:off x="1957137" y="5934075"/>
              <a:ext cx="1909011" cy="194925"/>
            </a:xfrm>
            <a:prstGeom prst="trapezoid">
              <a:avLst>
                <a:gd name="adj" fmla="val 326890"/>
              </a:avLst>
            </a:prstGeom>
            <a:noFill/>
            <a:ln w="127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rgbClr val="00B050"/>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33385460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5" name="Rounded Rectangle 4"/>
          <p:cNvSpPr/>
          <p:nvPr/>
        </p:nvSpPr>
        <p:spPr>
          <a:xfrm>
            <a:off x="418065" y="2087569"/>
            <a:ext cx="2101199" cy="3902684"/>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ysClr val="windowText" lastClr="000000"/>
                </a:solidFill>
              </a:rPr>
              <a:t>You and your team</a:t>
            </a:r>
            <a:br>
              <a:rPr lang="en-GB" sz="1200" dirty="0" smtClean="0">
                <a:solidFill>
                  <a:sysClr val="windowText" lastClr="000000"/>
                </a:solidFill>
              </a:rPr>
            </a:br>
            <a:r>
              <a:rPr lang="en-GB" sz="1200" dirty="0" smtClean="0">
                <a:solidFill>
                  <a:sysClr val="windowText" lastClr="000000"/>
                </a:solidFill>
              </a:rPr>
              <a:t>will have to decide what you will use to identify service users in the </a:t>
            </a:r>
            <a:br>
              <a:rPr lang="en-GB" sz="1200" dirty="0" smtClean="0">
                <a:solidFill>
                  <a:sysClr val="windowText" lastClr="000000"/>
                </a:solidFill>
              </a:rPr>
            </a:br>
            <a:r>
              <a:rPr lang="en-GB" sz="1200" b="1" dirty="0" smtClean="0">
                <a:solidFill>
                  <a:sysClr val="windowText" lastClr="000000"/>
                </a:solidFill>
              </a:rPr>
              <a:t>Service User ID</a:t>
            </a:r>
            <a:r>
              <a:rPr lang="en-GB" sz="1200" dirty="0" smtClean="0">
                <a:solidFill>
                  <a:sysClr val="windowText" lastClr="000000"/>
                </a:solidFill>
              </a:rPr>
              <a:t> column.</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It should be something </a:t>
            </a:r>
            <a:r>
              <a:rPr lang="en-GB" sz="1200" b="1" dirty="0" smtClean="0">
                <a:solidFill>
                  <a:sysClr val="windowText" lastClr="000000"/>
                </a:solidFill>
              </a:rPr>
              <a:t>unique</a:t>
            </a:r>
            <a:r>
              <a:rPr lang="en-GB" sz="1200" dirty="0" smtClean="0">
                <a:solidFill>
                  <a:sysClr val="windowText" lastClr="000000"/>
                </a:solidFill>
              </a:rPr>
              <a:t> for an individual and </a:t>
            </a:r>
            <a:r>
              <a:rPr lang="en-GB" sz="1200" b="1" dirty="0" smtClean="0">
                <a:solidFill>
                  <a:sysClr val="windowText" lastClr="000000"/>
                </a:solidFill>
              </a:rPr>
              <a:t>easily searched for</a:t>
            </a:r>
            <a:r>
              <a:rPr lang="en-GB" sz="1200" dirty="0" smtClean="0">
                <a:solidFill>
                  <a:sysClr val="windowText" lastClr="000000"/>
                </a:solidFill>
              </a:rPr>
              <a:t>.</a:t>
            </a:r>
          </a:p>
          <a:p>
            <a:pPr algn="ctr"/>
            <a:endParaRPr lang="en-GB" sz="1200" dirty="0">
              <a:solidFill>
                <a:sysClr val="windowText" lastClr="000000"/>
              </a:solidFill>
            </a:endParaRPr>
          </a:p>
          <a:p>
            <a:pPr algn="ctr"/>
            <a:r>
              <a:rPr lang="en-GB" sz="1200" dirty="0" smtClean="0">
                <a:solidFill>
                  <a:sysClr val="windowText" lastClr="000000"/>
                </a:solidFill>
              </a:rPr>
              <a:t>If you have ‘CRNs’ or ‘Hospital Numbers’ for your service users, they might be a good choice. (These also allow you to share the workbook more safely - compared with names, for example.)</a:t>
            </a:r>
            <a:endParaRPr lang="en-GB" sz="1200" dirty="0">
              <a:solidFill>
                <a:sysClr val="windowText" lastClr="000000"/>
              </a:solidFill>
            </a:endParaRPr>
          </a:p>
        </p:txBody>
      </p:sp>
      <p:sp>
        <p:nvSpPr>
          <p:cNvPr id="2" name="Rectangle 1"/>
          <p:cNvSpPr/>
          <p:nvPr/>
        </p:nvSpPr>
        <p:spPr>
          <a:xfrm>
            <a:off x="3806890" y="1586204"/>
            <a:ext cx="6382139"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2906231" y="2673221"/>
            <a:ext cx="3307957" cy="2216020"/>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For </a:t>
            </a:r>
            <a:r>
              <a:rPr lang="en-GB" sz="1200" b="1" dirty="0" smtClean="0">
                <a:solidFill>
                  <a:sysClr val="windowText" lastClr="000000"/>
                </a:solidFill>
              </a:rPr>
              <a:t>Gender</a:t>
            </a:r>
            <a:r>
              <a:rPr lang="en-GB" sz="1200" dirty="0" smtClean="0">
                <a:solidFill>
                  <a:sysClr val="windowText" lastClr="000000"/>
                </a:solidFill>
              </a:rPr>
              <a:t>, I suggest you generally enter:</a:t>
            </a:r>
          </a:p>
          <a:p>
            <a:r>
              <a:rPr lang="en-GB" sz="1200" dirty="0" smtClean="0">
                <a:solidFill>
                  <a:sysClr val="windowText" lastClr="000000"/>
                </a:solidFill>
              </a:rPr>
              <a:t>‘M’ (for male or men)</a:t>
            </a:r>
          </a:p>
          <a:p>
            <a:r>
              <a:rPr lang="en-GB" sz="1200" dirty="0" smtClean="0">
                <a:solidFill>
                  <a:sysClr val="windowText" lastClr="000000"/>
                </a:solidFill>
              </a:rPr>
              <a:t>‘F’ (for female or women)</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(You might also want to use ‘N’ for non-binary and ‘U’ for unknown.)</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For </a:t>
            </a:r>
            <a:r>
              <a:rPr lang="en-GB" sz="1200" b="1" dirty="0" smtClean="0">
                <a:solidFill>
                  <a:sysClr val="windowText" lastClr="000000"/>
                </a:solidFill>
              </a:rPr>
              <a:t>Age</a:t>
            </a:r>
            <a:r>
              <a:rPr lang="en-GB" sz="1200" dirty="0" smtClean="0">
                <a:solidFill>
                  <a:sysClr val="windowText" lastClr="000000"/>
                </a:solidFill>
              </a:rPr>
              <a:t>, I suggest you generally enter a whole-number of years, based on how old the service user was at the start of the intervention.</a:t>
            </a:r>
          </a:p>
          <a:p>
            <a:endParaRPr lang="en-GB" sz="1200" dirty="0">
              <a:solidFill>
                <a:sysClr val="windowText" lastClr="000000"/>
              </a:solidFill>
            </a:endParaRPr>
          </a:p>
        </p:txBody>
      </p:sp>
    </p:spTree>
    <p:extLst>
      <p:ext uri="{BB962C8B-B14F-4D97-AF65-F5344CB8AC3E}">
        <p14:creationId xmlns:p14="http://schemas.microsoft.com/office/powerpoint/2010/main" val="13767710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8" name="Rectangle 7"/>
          <p:cNvSpPr/>
          <p:nvPr/>
        </p:nvSpPr>
        <p:spPr>
          <a:xfrm>
            <a:off x="5430416" y="1576873"/>
            <a:ext cx="4758613"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843594" y="1576873"/>
            <a:ext cx="1947726"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ounded Rectangle 5"/>
          <p:cNvSpPr/>
          <p:nvPr/>
        </p:nvSpPr>
        <p:spPr>
          <a:xfrm>
            <a:off x="3720574" y="2402942"/>
            <a:ext cx="1709841" cy="3344715"/>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ysClr val="windowText" lastClr="000000"/>
                </a:solidFill>
              </a:rPr>
              <a:t>These three columns:</a:t>
            </a:r>
            <a:br>
              <a:rPr lang="en-GB" sz="1200" dirty="0" smtClean="0">
                <a:solidFill>
                  <a:sysClr val="windowText" lastClr="000000"/>
                </a:solidFill>
              </a:rPr>
            </a:br>
            <a:r>
              <a:rPr lang="en-GB" sz="1200" b="1" dirty="0" smtClean="0">
                <a:solidFill>
                  <a:sysClr val="windowText" lastClr="000000"/>
                </a:solidFill>
              </a:rPr>
              <a:t>First Score</a:t>
            </a:r>
            <a:r>
              <a:rPr lang="en-GB" sz="1200" dirty="0" smtClean="0">
                <a:solidFill>
                  <a:sysClr val="windowText" lastClr="000000"/>
                </a:solidFill>
              </a:rPr>
              <a:t>,</a:t>
            </a:r>
            <a:br>
              <a:rPr lang="en-GB" sz="1200" dirty="0" smtClean="0">
                <a:solidFill>
                  <a:sysClr val="windowText" lastClr="000000"/>
                </a:solidFill>
              </a:rPr>
            </a:br>
            <a:r>
              <a:rPr lang="en-GB" sz="1200" b="1" dirty="0" smtClean="0">
                <a:solidFill>
                  <a:sysClr val="windowText" lastClr="000000"/>
                </a:solidFill>
              </a:rPr>
              <a:t>Last Score</a:t>
            </a:r>
            <a:r>
              <a:rPr lang="en-GB" sz="1200" dirty="0" smtClean="0">
                <a:solidFill>
                  <a:sysClr val="windowText" lastClr="000000"/>
                </a:solidFill>
              </a:rPr>
              <a:t>, and</a:t>
            </a:r>
            <a:br>
              <a:rPr lang="en-GB" sz="1200" dirty="0" smtClean="0">
                <a:solidFill>
                  <a:sysClr val="windowText" lastClr="000000"/>
                </a:solidFill>
              </a:rPr>
            </a:br>
            <a:r>
              <a:rPr lang="en-GB" sz="1200" b="1" dirty="0" smtClean="0">
                <a:solidFill>
                  <a:sysClr val="windowText" lastClr="000000"/>
                </a:solidFill>
              </a:rPr>
              <a:t>&lt;=&gt;</a:t>
            </a: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 are automatically calculated based on the data you enter on the rest of this sheet,.</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You should not edit these!</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These are shown in </a:t>
            </a:r>
            <a:r>
              <a:rPr lang="en-GB" sz="1200" i="1" dirty="0" smtClean="0">
                <a:solidFill>
                  <a:sysClr val="windowText" lastClr="000000"/>
                </a:solidFill>
              </a:rPr>
              <a:t>italics</a:t>
            </a:r>
            <a:r>
              <a:rPr lang="en-GB" sz="1200" dirty="0" smtClean="0">
                <a:solidFill>
                  <a:sysClr val="windowText" lastClr="000000"/>
                </a:solidFill>
              </a:rPr>
              <a:t> in the spreadsheet.</a:t>
            </a:r>
            <a:endParaRPr lang="en-GB" sz="1200" dirty="0">
              <a:solidFill>
                <a:sysClr val="windowText" lastClr="000000"/>
              </a:solidFill>
            </a:endParaRPr>
          </a:p>
        </p:txBody>
      </p:sp>
      <p:sp>
        <p:nvSpPr>
          <p:cNvPr id="7" name="Rounded Rectangle 6"/>
          <p:cNvSpPr/>
          <p:nvPr/>
        </p:nvSpPr>
        <p:spPr>
          <a:xfrm>
            <a:off x="5593487" y="3932458"/>
            <a:ext cx="2403358" cy="1445875"/>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ysClr val="windowText" lastClr="000000"/>
                </a:solidFill>
              </a:rPr>
              <a:t>These columns provide a quick view of the earliest and latest scores for a record.</a:t>
            </a:r>
          </a:p>
          <a:p>
            <a:pPr algn="ctr"/>
            <a:endParaRPr lang="en-GB" sz="1200" dirty="0">
              <a:solidFill>
                <a:sysClr val="windowText" lastClr="000000"/>
              </a:solidFill>
            </a:endParaRPr>
          </a:p>
          <a:p>
            <a:pPr algn="ctr"/>
            <a:r>
              <a:rPr lang="en-GB" sz="1200" dirty="0" smtClean="0">
                <a:solidFill>
                  <a:sysClr val="windowText" lastClr="000000"/>
                </a:solidFill>
              </a:rPr>
              <a:t>The </a:t>
            </a:r>
            <a:r>
              <a:rPr lang="en-GB" sz="1200" b="1" dirty="0" smtClean="0">
                <a:solidFill>
                  <a:sysClr val="windowText" lastClr="000000"/>
                </a:solidFill>
              </a:rPr>
              <a:t>&lt;=&gt; </a:t>
            </a:r>
            <a:r>
              <a:rPr lang="en-GB" sz="1200" dirty="0" smtClean="0">
                <a:solidFill>
                  <a:sysClr val="windowText" lastClr="000000"/>
                </a:solidFill>
              </a:rPr>
              <a:t>column summarises the difference between the two.</a:t>
            </a:r>
          </a:p>
        </p:txBody>
      </p:sp>
    </p:spTree>
    <p:extLst>
      <p:ext uri="{BB962C8B-B14F-4D97-AF65-F5344CB8AC3E}">
        <p14:creationId xmlns:p14="http://schemas.microsoft.com/office/powerpoint/2010/main" val="29003178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7" name="Rounded Rectangle 6"/>
          <p:cNvSpPr/>
          <p:nvPr/>
        </p:nvSpPr>
        <p:spPr>
          <a:xfrm>
            <a:off x="7901219" y="2280710"/>
            <a:ext cx="2539589" cy="2224788"/>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ysClr val="windowText" lastClr="000000"/>
                </a:solidFill>
              </a:rPr>
              <a:t>Make sure that you’re entering the right score for the tool </a:t>
            </a:r>
            <a:br>
              <a:rPr lang="en-GB" sz="1200" dirty="0" smtClean="0">
                <a:solidFill>
                  <a:sysClr val="windowText" lastClr="000000"/>
                </a:solidFill>
              </a:rPr>
            </a:br>
            <a:r>
              <a:rPr lang="en-GB" sz="1200" dirty="0" smtClean="0">
                <a:solidFill>
                  <a:sysClr val="windowText" lastClr="000000"/>
                </a:solidFill>
              </a:rPr>
              <a:t>you’ve selected.</a:t>
            </a:r>
          </a:p>
          <a:p>
            <a:pPr algn="ctr"/>
            <a:endParaRPr lang="en-GB" sz="1200" dirty="0">
              <a:solidFill>
                <a:sysClr val="windowText" lastClr="000000"/>
              </a:solidFill>
            </a:endParaRPr>
          </a:p>
          <a:p>
            <a:pPr algn="ctr"/>
            <a:r>
              <a:rPr lang="en-GB" sz="1200" dirty="0" smtClean="0">
                <a:solidFill>
                  <a:sysClr val="windowText" lastClr="000000"/>
                </a:solidFill>
              </a:rPr>
              <a:t>For example, this workbook now expects a score between 0 and 40 for CORE-OM tools.</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(You can see the selected tool is shown in the column names, </a:t>
            </a:r>
            <a:br>
              <a:rPr lang="en-GB" sz="1200" dirty="0" smtClean="0">
                <a:solidFill>
                  <a:sysClr val="windowText" lastClr="000000"/>
                </a:solidFill>
              </a:rPr>
            </a:br>
            <a:r>
              <a:rPr lang="en-GB" sz="1200" dirty="0" err="1" smtClean="0">
                <a:solidFill>
                  <a:sysClr val="windowText" lastClr="000000"/>
                </a:solidFill>
              </a:rPr>
              <a:t>e.g</a:t>
            </a:r>
            <a:r>
              <a:rPr lang="en-GB" sz="1200" dirty="0" smtClean="0">
                <a:solidFill>
                  <a:sysClr val="windowText" lastClr="000000"/>
                </a:solidFill>
              </a:rPr>
              <a:t> </a:t>
            </a:r>
            <a:r>
              <a:rPr lang="en-GB" sz="1200" b="1" dirty="0" smtClean="0">
                <a:solidFill>
                  <a:sysClr val="windowText" lastClr="000000"/>
                </a:solidFill>
              </a:rPr>
              <a:t>CORE-OM 1</a:t>
            </a:r>
            <a:r>
              <a:rPr lang="en-GB" sz="1200" dirty="0" smtClean="0">
                <a:solidFill>
                  <a:sysClr val="windowText" lastClr="000000"/>
                </a:solidFill>
              </a:rPr>
              <a:t>.) </a:t>
            </a:r>
            <a:endParaRPr lang="en-GB" sz="1200" dirty="0">
              <a:solidFill>
                <a:sysClr val="windowText" lastClr="000000"/>
              </a:solidFill>
            </a:endParaRPr>
          </a:p>
        </p:txBody>
      </p:sp>
      <p:sp>
        <p:nvSpPr>
          <p:cNvPr id="8" name="Rectangle 7"/>
          <p:cNvSpPr/>
          <p:nvPr/>
        </p:nvSpPr>
        <p:spPr>
          <a:xfrm>
            <a:off x="1843593" y="1576873"/>
            <a:ext cx="5023737"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p:cNvSpPr/>
          <p:nvPr/>
        </p:nvSpPr>
        <p:spPr>
          <a:xfrm>
            <a:off x="5770729" y="2280710"/>
            <a:ext cx="1945688" cy="1022636"/>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ysClr val="windowText" lastClr="000000"/>
                </a:solidFill>
              </a:rPr>
              <a:t>When you enter dates, you should enter them as ‘31/6/2021’ </a:t>
            </a:r>
            <a:br>
              <a:rPr lang="en-GB" sz="1200" dirty="0" smtClean="0">
                <a:solidFill>
                  <a:sysClr val="windowText" lastClr="000000"/>
                </a:solidFill>
              </a:rPr>
            </a:br>
            <a:r>
              <a:rPr lang="en-GB" sz="1200" dirty="0" smtClean="0">
                <a:solidFill>
                  <a:sysClr val="windowText" lastClr="000000"/>
                </a:solidFill>
              </a:rPr>
              <a:t>(e.g. for 31st June 2021). </a:t>
            </a:r>
            <a:endParaRPr lang="en-GB" sz="1200" dirty="0">
              <a:solidFill>
                <a:sysClr val="windowText" lastClr="000000"/>
              </a:solidFill>
            </a:endParaRPr>
          </a:p>
        </p:txBody>
      </p:sp>
      <p:sp>
        <p:nvSpPr>
          <p:cNvPr id="10" name="Rounded Rectangle 9"/>
          <p:cNvSpPr/>
          <p:nvPr/>
        </p:nvSpPr>
        <p:spPr>
          <a:xfrm>
            <a:off x="2537565" y="2272624"/>
            <a:ext cx="3140763" cy="1030722"/>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ysClr val="windowText" lastClr="000000"/>
                </a:solidFill>
              </a:rPr>
              <a:t>The final pairs of columns are for entering:</a:t>
            </a:r>
          </a:p>
          <a:p>
            <a:pPr marL="228600" indent="-228600" algn="ctr">
              <a:buAutoNum type="arabicParenR"/>
            </a:pPr>
            <a:r>
              <a:rPr lang="en-GB" sz="1200" dirty="0" smtClean="0">
                <a:solidFill>
                  <a:sysClr val="windowText" lastClr="000000"/>
                </a:solidFill>
              </a:rPr>
              <a:t>When a score was collected.</a:t>
            </a:r>
          </a:p>
          <a:p>
            <a:pPr marL="228600" indent="-228600" algn="ctr">
              <a:buAutoNum type="arabicParenR"/>
            </a:pPr>
            <a:r>
              <a:rPr lang="en-GB" sz="1200" dirty="0" smtClean="0">
                <a:solidFill>
                  <a:sysClr val="windowText" lastClr="000000"/>
                </a:solidFill>
              </a:rPr>
              <a:t>What that score was.</a:t>
            </a:r>
            <a:endParaRPr lang="en-GB" sz="1200" dirty="0">
              <a:solidFill>
                <a:sysClr val="windowText" lastClr="000000"/>
              </a:solidFill>
            </a:endParaRPr>
          </a:p>
        </p:txBody>
      </p:sp>
    </p:spTree>
    <p:extLst>
      <p:ext uri="{BB962C8B-B14F-4D97-AF65-F5344CB8AC3E}">
        <p14:creationId xmlns:p14="http://schemas.microsoft.com/office/powerpoint/2010/main" val="39967255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8" name="Rectangle 7"/>
          <p:cNvSpPr/>
          <p:nvPr/>
        </p:nvSpPr>
        <p:spPr>
          <a:xfrm>
            <a:off x="1843593" y="1576873"/>
            <a:ext cx="3577493"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6885234" y="1576873"/>
            <a:ext cx="3313125"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p:cNvSpPr/>
          <p:nvPr/>
        </p:nvSpPr>
        <p:spPr>
          <a:xfrm>
            <a:off x="3260794" y="2248677"/>
            <a:ext cx="2514855" cy="3041780"/>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The two </a:t>
            </a:r>
            <a:r>
              <a:rPr lang="en-GB" sz="1200" b="1" dirty="0" smtClean="0">
                <a:solidFill>
                  <a:sysClr val="windowText" lastClr="000000"/>
                </a:solidFill>
              </a:rPr>
              <a:t>Custom</a:t>
            </a:r>
            <a:r>
              <a:rPr lang="en-GB" sz="1200" dirty="0" smtClean="0">
                <a:solidFill>
                  <a:sysClr val="windowText" lastClr="000000"/>
                </a:solidFill>
              </a:rPr>
              <a:t> columns are for your team to use as they wish.</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They’re particularly useful if you want to compare outcomes between different sets of service users.</a:t>
            </a:r>
          </a:p>
          <a:p>
            <a:endParaRPr lang="en-GB" sz="1200" dirty="0">
              <a:solidFill>
                <a:sysClr val="windowText" lastClr="000000"/>
              </a:solidFill>
            </a:endParaRPr>
          </a:p>
          <a:p>
            <a:r>
              <a:rPr lang="en-GB" sz="1200" dirty="0" smtClean="0">
                <a:solidFill>
                  <a:sysClr val="windowText" lastClr="000000"/>
                </a:solidFill>
              </a:rPr>
              <a:t>For example, you might use one of the columns to capture ‘Intervention’.</a:t>
            </a:r>
          </a:p>
          <a:p>
            <a:endParaRPr lang="en-GB" sz="1200" dirty="0">
              <a:solidFill>
                <a:sysClr val="windowText" lastClr="000000"/>
              </a:solidFill>
            </a:endParaRPr>
          </a:p>
          <a:p>
            <a:r>
              <a:rPr lang="en-GB" sz="1200" dirty="0" smtClean="0">
                <a:solidFill>
                  <a:sysClr val="windowText" lastClr="000000"/>
                </a:solidFill>
              </a:rPr>
              <a:t>We’ll look at this when come to ‘Aggregate Analysis’ of the data.</a:t>
            </a:r>
          </a:p>
          <a:p>
            <a:endParaRPr lang="en-GB" sz="1200" dirty="0">
              <a:solidFill>
                <a:sysClr val="windowText" lastClr="000000"/>
              </a:solidFill>
            </a:endParaRPr>
          </a:p>
        </p:txBody>
      </p:sp>
    </p:spTree>
    <p:extLst>
      <p:ext uri="{BB962C8B-B14F-4D97-AF65-F5344CB8AC3E}">
        <p14:creationId xmlns:p14="http://schemas.microsoft.com/office/powerpoint/2010/main" val="40130981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8" name="Rectangle 7"/>
          <p:cNvSpPr/>
          <p:nvPr/>
        </p:nvSpPr>
        <p:spPr>
          <a:xfrm>
            <a:off x="1843593" y="1576873"/>
            <a:ext cx="8504814"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p:cNvGrpSpPr/>
          <p:nvPr/>
        </p:nvGrpSpPr>
        <p:grpSpPr>
          <a:xfrm>
            <a:off x="1282097" y="920166"/>
            <a:ext cx="1554409" cy="2140275"/>
            <a:chOff x="1207452" y="1181423"/>
            <a:chExt cx="1732212" cy="600601"/>
          </a:xfrm>
        </p:grpSpPr>
        <p:sp>
          <p:nvSpPr>
            <p:cNvPr id="7" name="Rectangle 6"/>
            <p:cNvSpPr/>
            <p:nvPr/>
          </p:nvSpPr>
          <p:spPr>
            <a:xfrm>
              <a:off x="1207452" y="1389907"/>
              <a:ext cx="1732211" cy="392117"/>
            </a:xfrm>
            <a:prstGeom prst="rect">
              <a:avLst/>
            </a:prstGeom>
            <a:solidFill>
              <a:srgbClr val="217346"/>
            </a:solidFill>
            <a:ln w="57150">
              <a:solidFill>
                <a:srgbClr val="227447"/>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chemeClr val="bg1"/>
                </a:solidFill>
                <a:latin typeface="Segoe UI" panose="020B0502040204020203" pitchFamily="34" charset="0"/>
                <a:cs typeface="Segoe UI" panose="020B0502040204020203" pitchFamily="34" charset="0"/>
              </a:endParaRPr>
            </a:p>
          </p:txBody>
        </p:sp>
        <p:sp>
          <p:nvSpPr>
            <p:cNvPr id="9" name="Trapezoid 8"/>
            <p:cNvSpPr/>
            <p:nvPr/>
          </p:nvSpPr>
          <p:spPr>
            <a:xfrm>
              <a:off x="1207452" y="1181423"/>
              <a:ext cx="1732212" cy="208484"/>
            </a:xfrm>
            <a:prstGeom prst="trapezoid">
              <a:avLst>
                <a:gd name="adj" fmla="val 326890"/>
              </a:avLst>
            </a:prstGeom>
            <a:noFill/>
            <a:ln w="12700">
              <a:solidFill>
                <a:srgbClr val="22744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rgbClr val="00B050"/>
                </a:solidFill>
                <a:latin typeface="Segoe UI" panose="020B0502040204020203" pitchFamily="34" charset="0"/>
                <a:cs typeface="Segoe UI" panose="020B0502040204020203" pitchFamily="34" charset="0"/>
              </a:endParaRPr>
            </a:p>
          </p:txBody>
        </p:sp>
      </p:grpSp>
      <p:sp>
        <p:nvSpPr>
          <p:cNvPr id="10" name="Rounded Rectangle 9"/>
          <p:cNvSpPr/>
          <p:nvPr/>
        </p:nvSpPr>
        <p:spPr>
          <a:xfrm>
            <a:off x="2999536" y="1443728"/>
            <a:ext cx="3429256" cy="2083243"/>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Whenever you enter new data in to the workbook, you should </a:t>
            </a:r>
            <a:r>
              <a:rPr lang="en-GB" sz="1200" b="1" dirty="0" smtClean="0">
                <a:solidFill>
                  <a:sysClr val="windowText" lastClr="000000"/>
                </a:solidFill>
              </a:rPr>
              <a:t>Save </a:t>
            </a:r>
            <a:r>
              <a:rPr lang="en-GB" sz="1200" dirty="0" smtClean="0">
                <a:solidFill>
                  <a:sysClr val="windowText" lastClr="000000"/>
                </a:solidFill>
              </a:rPr>
              <a:t>it.</a:t>
            </a:r>
          </a:p>
          <a:p>
            <a:endParaRPr lang="en-GB" sz="1200" dirty="0">
              <a:solidFill>
                <a:sysClr val="windowText" lastClr="000000"/>
              </a:solidFill>
            </a:endParaRPr>
          </a:p>
          <a:p>
            <a:r>
              <a:rPr lang="en-GB" sz="1200" dirty="0" smtClean="0">
                <a:solidFill>
                  <a:sysClr val="windowText" lastClr="000000"/>
                </a:solidFill>
              </a:rPr>
              <a:t>You can do this by either:</a:t>
            </a:r>
          </a:p>
          <a:p>
            <a:pPr marL="228600" indent="-228600">
              <a:buAutoNum type="arabicPeriod"/>
            </a:pPr>
            <a:r>
              <a:rPr lang="en-GB" sz="1200" dirty="0">
                <a:solidFill>
                  <a:sysClr val="windowText" lastClr="000000"/>
                </a:solidFill>
              </a:rPr>
              <a:t>C</a:t>
            </a:r>
            <a:r>
              <a:rPr lang="en-GB" sz="1200" dirty="0" smtClean="0">
                <a:solidFill>
                  <a:sysClr val="windowText" lastClr="000000"/>
                </a:solidFill>
              </a:rPr>
              <a:t>licking on the disk icon in the very-top-left of the window, or</a:t>
            </a:r>
            <a:br>
              <a:rPr lang="en-GB" sz="1200" dirty="0" smtClean="0">
                <a:solidFill>
                  <a:sysClr val="windowText" lastClr="000000"/>
                </a:solidFill>
              </a:rPr>
            </a:br>
            <a:endParaRPr lang="en-GB" sz="1200" dirty="0" smtClean="0">
              <a:solidFill>
                <a:sysClr val="windowText" lastClr="000000"/>
              </a:solidFill>
            </a:endParaRPr>
          </a:p>
          <a:p>
            <a:pPr marL="228600" indent="-228600">
              <a:buAutoNum type="arabicPeriod"/>
            </a:pPr>
            <a:r>
              <a:rPr lang="en-GB" sz="1200" dirty="0" smtClean="0">
                <a:solidFill>
                  <a:sysClr val="windowText" lastClr="000000"/>
                </a:solidFill>
              </a:rPr>
              <a:t>Pressing the </a:t>
            </a:r>
            <a:r>
              <a:rPr lang="en-GB" sz="1200" b="1" dirty="0" smtClean="0">
                <a:solidFill>
                  <a:sysClr val="windowText" lastClr="000000"/>
                </a:solidFill>
              </a:rPr>
              <a:t>Ctrl</a:t>
            </a:r>
            <a:r>
              <a:rPr lang="en-GB" sz="1200" dirty="0" smtClean="0">
                <a:solidFill>
                  <a:sysClr val="windowText" lastClr="000000"/>
                </a:solidFill>
              </a:rPr>
              <a:t> + </a:t>
            </a:r>
            <a:r>
              <a:rPr lang="en-GB" sz="1200" b="1" dirty="0" smtClean="0">
                <a:solidFill>
                  <a:sysClr val="windowText" lastClr="000000"/>
                </a:solidFill>
              </a:rPr>
              <a:t>S</a:t>
            </a:r>
            <a:r>
              <a:rPr lang="en-GB" sz="1200" dirty="0" smtClean="0">
                <a:solidFill>
                  <a:sysClr val="windowText" lastClr="000000"/>
                </a:solidFill>
              </a:rPr>
              <a:t> keys on your keyboard at the same time.</a:t>
            </a:r>
            <a:endParaRPr lang="en-GB" sz="1200" dirty="0">
              <a:solidFill>
                <a:sysClr val="windowText" lastClr="000000"/>
              </a:solidFill>
            </a:endParaRPr>
          </a:p>
          <a:p>
            <a:endParaRPr lang="en-GB" sz="1200" dirty="0">
              <a:solidFill>
                <a:sysClr val="windowText" lastClr="000000"/>
              </a:solidFill>
            </a:endParaRPr>
          </a:p>
        </p:txBody>
      </p:sp>
      <p:pic>
        <p:nvPicPr>
          <p:cNvPr id="13" name="Picture 12"/>
          <p:cNvPicPr>
            <a:picLocks noChangeAspect="1"/>
          </p:cNvPicPr>
          <p:nvPr/>
        </p:nvPicPr>
        <p:blipFill rotWithShape="1">
          <a:blip r:embed="rId2"/>
          <a:srcRect l="1435" t="438" r="96273" b="96212"/>
          <a:stretch/>
        </p:blipFill>
        <p:spPr>
          <a:xfrm>
            <a:off x="1563657" y="1889351"/>
            <a:ext cx="927616" cy="860932"/>
          </a:xfrm>
          <a:prstGeom prst="rect">
            <a:avLst/>
          </a:prstGeom>
        </p:spPr>
      </p:pic>
    </p:spTree>
    <p:extLst>
      <p:ext uri="{BB962C8B-B14F-4D97-AF65-F5344CB8AC3E}">
        <p14:creationId xmlns:p14="http://schemas.microsoft.com/office/powerpoint/2010/main" val="30036497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Person-level Analysis</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032128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3593" y="729000"/>
            <a:ext cx="8504814" cy="5400000"/>
          </a:xfrm>
          <a:prstGeom prst="rect">
            <a:avLst/>
          </a:prstGeom>
        </p:spPr>
      </p:pic>
      <p:grpSp>
        <p:nvGrpSpPr>
          <p:cNvPr id="6" name="Group 5"/>
          <p:cNvGrpSpPr/>
          <p:nvPr/>
        </p:nvGrpSpPr>
        <p:grpSpPr>
          <a:xfrm>
            <a:off x="1843593" y="5934075"/>
            <a:ext cx="1909011" cy="709188"/>
            <a:chOff x="1957137" y="5934075"/>
            <a:chExt cx="1909011" cy="709188"/>
          </a:xfrm>
        </p:grpSpPr>
        <p:sp>
          <p:nvSpPr>
            <p:cNvPr id="4" name="Rectangle 3"/>
            <p:cNvSpPr/>
            <p:nvPr/>
          </p:nvSpPr>
          <p:spPr>
            <a:xfrm>
              <a:off x="1957137" y="6129000"/>
              <a:ext cx="1909011" cy="514263"/>
            </a:xfrm>
            <a:prstGeom prst="rect">
              <a:avLst/>
            </a:prstGeom>
            <a:solidFill>
              <a:schemeClr val="bg1"/>
            </a:solidFill>
            <a:ln w="57150">
              <a:solidFill>
                <a:srgbClr val="00B050"/>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B050"/>
                  </a:solidFill>
                  <a:latin typeface="Segoe UI" panose="020B0502040204020203" pitchFamily="34" charset="0"/>
                  <a:cs typeface="Segoe UI" panose="020B0502040204020203" pitchFamily="34" charset="0"/>
                </a:rPr>
                <a:t>Home</a:t>
              </a:r>
              <a:endParaRPr lang="en-GB" sz="2400" b="1" dirty="0">
                <a:solidFill>
                  <a:srgbClr val="00B050"/>
                </a:solidFill>
                <a:latin typeface="Segoe UI" panose="020B0502040204020203" pitchFamily="34" charset="0"/>
                <a:cs typeface="Segoe UI" panose="020B0502040204020203" pitchFamily="34" charset="0"/>
              </a:endParaRPr>
            </a:p>
          </p:txBody>
        </p:sp>
        <p:sp>
          <p:nvSpPr>
            <p:cNvPr id="5" name="Trapezoid 4"/>
            <p:cNvSpPr/>
            <p:nvPr/>
          </p:nvSpPr>
          <p:spPr>
            <a:xfrm>
              <a:off x="1957137" y="5934075"/>
              <a:ext cx="1909011" cy="194925"/>
            </a:xfrm>
            <a:prstGeom prst="trapezoid">
              <a:avLst>
                <a:gd name="adj" fmla="val 326890"/>
              </a:avLst>
            </a:prstGeom>
            <a:noFill/>
            <a:ln w="127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rgbClr val="00B050"/>
                </a:solidFill>
                <a:latin typeface="Segoe UI" panose="020B0502040204020203" pitchFamily="34" charset="0"/>
                <a:cs typeface="Segoe UI" panose="020B0502040204020203" pitchFamily="34" charset="0"/>
              </a:endParaRPr>
            </a:p>
          </p:txBody>
        </p:sp>
      </p:grpSp>
      <p:sp>
        <p:nvSpPr>
          <p:cNvPr id="7" name="Rounded Rectangle 6"/>
          <p:cNvSpPr/>
          <p:nvPr/>
        </p:nvSpPr>
        <p:spPr>
          <a:xfrm>
            <a:off x="665017" y="4502603"/>
            <a:ext cx="1910989" cy="1019290"/>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ysClr val="windowText" lastClr="000000"/>
                </a:solidFill>
              </a:rPr>
              <a:t>When you first open the workbook, it will open on the </a:t>
            </a:r>
            <a:r>
              <a:rPr lang="en-GB" sz="1200" b="1" dirty="0" smtClean="0">
                <a:solidFill>
                  <a:sysClr val="windowText" lastClr="000000"/>
                </a:solidFill>
              </a:rPr>
              <a:t>Home</a:t>
            </a:r>
            <a:r>
              <a:rPr lang="en-GB" sz="1200" dirty="0" smtClean="0">
                <a:solidFill>
                  <a:sysClr val="windowText" lastClr="000000"/>
                </a:solidFill>
              </a:rPr>
              <a:t> worksheet.</a:t>
            </a:r>
            <a:endParaRPr lang="en-GB" sz="1200" dirty="0">
              <a:solidFill>
                <a:sysClr val="windowText" lastClr="000000"/>
              </a:solidFill>
            </a:endParaRPr>
          </a:p>
        </p:txBody>
      </p:sp>
    </p:spTree>
    <p:extLst>
      <p:ext uri="{BB962C8B-B14F-4D97-AF65-F5344CB8AC3E}">
        <p14:creationId xmlns:p14="http://schemas.microsoft.com/office/powerpoint/2010/main" val="42026710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4" name="Rounded Rectangle 3"/>
          <p:cNvSpPr/>
          <p:nvPr/>
        </p:nvSpPr>
        <p:spPr>
          <a:xfrm>
            <a:off x="7562206" y="2118049"/>
            <a:ext cx="3826230" cy="583587"/>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Here, I’m adding a second, later score for </a:t>
            </a:r>
            <a:br>
              <a:rPr lang="en-GB" sz="1200" dirty="0" smtClean="0">
                <a:solidFill>
                  <a:sysClr val="windowText" lastClr="000000"/>
                </a:solidFill>
              </a:rPr>
            </a:br>
            <a:r>
              <a:rPr lang="en-GB" sz="1200" dirty="0" smtClean="0">
                <a:solidFill>
                  <a:sysClr val="windowText" lastClr="000000"/>
                </a:solidFill>
              </a:rPr>
              <a:t>this service user, in the </a:t>
            </a:r>
            <a:r>
              <a:rPr lang="en-GB" sz="1200" b="1" dirty="0" smtClean="0">
                <a:solidFill>
                  <a:sysClr val="windowText" lastClr="000000"/>
                </a:solidFill>
              </a:rPr>
              <a:t>Date 2</a:t>
            </a:r>
            <a:r>
              <a:rPr lang="en-GB" sz="1200" dirty="0" smtClean="0">
                <a:solidFill>
                  <a:sysClr val="windowText" lastClr="000000"/>
                </a:solidFill>
              </a:rPr>
              <a:t> and </a:t>
            </a:r>
            <a:r>
              <a:rPr lang="en-GB" sz="1200" b="1" dirty="0" smtClean="0">
                <a:solidFill>
                  <a:sysClr val="windowText" lastClr="000000"/>
                </a:solidFill>
              </a:rPr>
              <a:t>CORE-OM 2</a:t>
            </a:r>
            <a:r>
              <a:rPr lang="en-GB" sz="1200" dirty="0" smtClean="0">
                <a:solidFill>
                  <a:sysClr val="windowText" lastClr="000000"/>
                </a:solidFill>
              </a:rPr>
              <a:t> columns.</a:t>
            </a:r>
            <a:endParaRPr lang="en-GB" sz="1200" dirty="0">
              <a:solidFill>
                <a:sysClr val="windowText" lastClr="000000"/>
              </a:solidFill>
            </a:endParaRPr>
          </a:p>
        </p:txBody>
      </p:sp>
    </p:spTree>
    <p:extLst>
      <p:ext uri="{BB962C8B-B14F-4D97-AF65-F5344CB8AC3E}">
        <p14:creationId xmlns:p14="http://schemas.microsoft.com/office/powerpoint/2010/main" val="23771337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6" name="Rectangle 5"/>
          <p:cNvSpPr/>
          <p:nvPr/>
        </p:nvSpPr>
        <p:spPr>
          <a:xfrm>
            <a:off x="5449078" y="1576873"/>
            <a:ext cx="4749281"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ounded Rectangle 3"/>
          <p:cNvSpPr/>
          <p:nvPr/>
        </p:nvSpPr>
        <p:spPr>
          <a:xfrm>
            <a:off x="3581145" y="2029407"/>
            <a:ext cx="2514855" cy="1632858"/>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Note that the </a:t>
            </a:r>
            <a:r>
              <a:rPr lang="en-GB" sz="1200" b="1" dirty="0" smtClean="0">
                <a:solidFill>
                  <a:sysClr val="windowText" lastClr="000000"/>
                </a:solidFill>
              </a:rPr>
              <a:t>First</a:t>
            </a:r>
            <a:r>
              <a:rPr lang="en-GB" sz="1200" dirty="0" smtClean="0">
                <a:solidFill>
                  <a:sysClr val="windowText" lastClr="000000"/>
                </a:solidFill>
              </a:rPr>
              <a:t> and </a:t>
            </a:r>
            <a:r>
              <a:rPr lang="en-GB" sz="1200" b="1" dirty="0" smtClean="0">
                <a:solidFill>
                  <a:sysClr val="windowText" lastClr="000000"/>
                </a:solidFill>
              </a:rPr>
              <a:t>Last Score</a:t>
            </a:r>
            <a:r>
              <a:rPr lang="en-GB" sz="1200" dirty="0" smtClean="0">
                <a:solidFill>
                  <a:sysClr val="windowText" lastClr="000000"/>
                </a:solidFill>
              </a:rPr>
              <a:t> columns automatically update.</a:t>
            </a:r>
          </a:p>
          <a:p>
            <a:endParaRPr lang="en-GB" sz="1200" dirty="0">
              <a:solidFill>
                <a:sysClr val="windowText" lastClr="000000"/>
              </a:solidFill>
            </a:endParaRPr>
          </a:p>
          <a:p>
            <a:r>
              <a:rPr lang="en-GB" sz="1200" dirty="0" smtClean="0">
                <a:solidFill>
                  <a:sysClr val="windowText" lastClr="000000"/>
                </a:solidFill>
              </a:rPr>
              <a:t>The </a:t>
            </a:r>
            <a:r>
              <a:rPr lang="en-GB" sz="1200" b="1" dirty="0" smtClean="0">
                <a:solidFill>
                  <a:sysClr val="windowText" lastClr="000000"/>
                </a:solidFill>
              </a:rPr>
              <a:t>&lt;=&gt;</a:t>
            </a:r>
            <a:r>
              <a:rPr lang="en-GB" sz="1200" dirty="0" smtClean="0">
                <a:solidFill>
                  <a:sysClr val="windowText" lastClr="000000"/>
                </a:solidFill>
              </a:rPr>
              <a:t> column interprets the </a:t>
            </a:r>
            <a:r>
              <a:rPr lang="en-GB" sz="1200" b="1" dirty="0" smtClean="0">
                <a:solidFill>
                  <a:sysClr val="windowText" lastClr="000000"/>
                </a:solidFill>
              </a:rPr>
              <a:t>change</a:t>
            </a:r>
            <a:r>
              <a:rPr lang="en-GB" sz="1200" dirty="0" smtClean="0">
                <a:solidFill>
                  <a:sysClr val="windowText" lastClr="000000"/>
                </a:solidFill>
              </a:rPr>
              <a:t> between the two scores.</a:t>
            </a:r>
            <a:endParaRPr lang="en-GB" sz="1200" b="1" dirty="0">
              <a:solidFill>
                <a:sysClr val="windowText" lastClr="000000"/>
              </a:solidFill>
            </a:endParaRPr>
          </a:p>
        </p:txBody>
      </p:sp>
      <p:sp>
        <p:nvSpPr>
          <p:cNvPr id="7" name="Rounded Rectangle 6"/>
          <p:cNvSpPr/>
          <p:nvPr/>
        </p:nvSpPr>
        <p:spPr>
          <a:xfrm>
            <a:off x="6290133" y="2219129"/>
            <a:ext cx="2346791" cy="1953860"/>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This service user’s score has reduced from </a:t>
            </a:r>
            <a:r>
              <a:rPr lang="en-GB" sz="1200" b="1" dirty="0" smtClean="0">
                <a:solidFill>
                  <a:sysClr val="windowText" lastClr="000000"/>
                </a:solidFill>
              </a:rPr>
              <a:t>32</a:t>
            </a:r>
            <a:r>
              <a:rPr lang="en-GB" sz="1200" dirty="0" smtClean="0">
                <a:solidFill>
                  <a:sysClr val="windowText" lastClr="000000"/>
                </a:solidFill>
              </a:rPr>
              <a:t> to </a:t>
            </a:r>
            <a:r>
              <a:rPr lang="en-GB" sz="1200" b="1" dirty="0" smtClean="0">
                <a:solidFill>
                  <a:sysClr val="windowText" lastClr="000000"/>
                </a:solidFill>
              </a:rPr>
              <a:t>29</a:t>
            </a:r>
            <a:r>
              <a:rPr lang="en-GB" sz="1200" dirty="0" smtClean="0">
                <a:solidFill>
                  <a:sysClr val="windowText" lastClr="000000"/>
                </a:solidFill>
              </a:rPr>
              <a:t>.</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For the CORE-OM, a lower score generally means that the person is experiencing less distress.</a:t>
            </a:r>
            <a:endParaRPr lang="en-GB" sz="1200" dirty="0">
              <a:solidFill>
                <a:sysClr val="windowText" lastClr="000000"/>
              </a:solidFill>
            </a:endParaRPr>
          </a:p>
        </p:txBody>
      </p:sp>
    </p:spTree>
    <p:extLst>
      <p:ext uri="{BB962C8B-B14F-4D97-AF65-F5344CB8AC3E}">
        <p14:creationId xmlns:p14="http://schemas.microsoft.com/office/powerpoint/2010/main" val="30219614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6" name="Rectangle 5"/>
          <p:cNvSpPr/>
          <p:nvPr/>
        </p:nvSpPr>
        <p:spPr>
          <a:xfrm>
            <a:off x="5449078" y="1576873"/>
            <a:ext cx="4749281"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3946741" y="2084613"/>
            <a:ext cx="5019977" cy="1535665"/>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smtClean="0">
                <a:solidFill>
                  <a:sysClr val="windowText" lastClr="000000"/>
                </a:solidFill>
              </a:rPr>
              <a:t>This service user’s score has reduced from </a:t>
            </a:r>
            <a:r>
              <a:rPr lang="en-GB" sz="1200" b="1" dirty="0" smtClean="0">
                <a:solidFill>
                  <a:sysClr val="windowText" lastClr="000000"/>
                </a:solidFill>
              </a:rPr>
              <a:t>32</a:t>
            </a:r>
            <a:r>
              <a:rPr lang="en-GB" sz="1200" dirty="0" smtClean="0">
                <a:solidFill>
                  <a:sysClr val="windowText" lastClr="000000"/>
                </a:solidFill>
              </a:rPr>
              <a:t> to </a:t>
            </a:r>
            <a:r>
              <a:rPr lang="en-GB" sz="1200" b="1" dirty="0" smtClean="0">
                <a:solidFill>
                  <a:sysClr val="windowText" lastClr="000000"/>
                </a:solidFill>
              </a:rPr>
              <a:t>29</a:t>
            </a:r>
            <a:r>
              <a:rPr lang="en-GB" sz="1200" dirty="0" smtClean="0">
                <a:solidFill>
                  <a:sysClr val="windowText" lastClr="000000"/>
                </a:solidFill>
              </a:rPr>
              <a:t>.</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However, the </a:t>
            </a:r>
            <a:r>
              <a:rPr lang="en-GB" sz="1200" b="1" dirty="0" smtClean="0">
                <a:solidFill>
                  <a:sysClr val="windowText" lastClr="000000"/>
                </a:solidFill>
              </a:rPr>
              <a:t>&lt;=&gt; </a:t>
            </a:r>
            <a:r>
              <a:rPr lang="en-GB" sz="1200" dirty="0" smtClean="0">
                <a:solidFill>
                  <a:sysClr val="windowText" lastClr="000000"/>
                </a:solidFill>
              </a:rPr>
              <a:t>column is showing </a:t>
            </a:r>
            <a:r>
              <a:rPr lang="en-GB" sz="1200" b="1" dirty="0" smtClean="0">
                <a:solidFill>
                  <a:sysClr val="windowText" lastClr="000000"/>
                </a:solidFill>
                <a:latin typeface="Calibri" panose="020F0502020204030204" pitchFamily="34" charset="0"/>
                <a:cs typeface="Calibri" panose="020F0502020204030204" pitchFamily="34" charset="0"/>
              </a:rPr>
              <a:t>≈</a:t>
            </a:r>
            <a:r>
              <a:rPr lang="en-GB" sz="1200" dirty="0" smtClean="0">
                <a:solidFill>
                  <a:sysClr val="windowText" lastClr="000000"/>
                </a:solidFill>
                <a:latin typeface="Calibri" panose="020F0502020204030204" pitchFamily="34" charset="0"/>
                <a:cs typeface="Calibri" panose="020F0502020204030204" pitchFamily="34" charset="0"/>
              </a:rPr>
              <a:t> (a squiggly equals-sign).</a:t>
            </a:r>
            <a:br>
              <a:rPr lang="en-GB" sz="1200" dirty="0" smtClean="0">
                <a:solidFill>
                  <a:sysClr val="windowText" lastClr="000000"/>
                </a:solidFill>
                <a:latin typeface="Calibri" panose="020F0502020204030204" pitchFamily="34" charset="0"/>
                <a:cs typeface="Calibri" panose="020F0502020204030204" pitchFamily="34" charset="0"/>
              </a:rPr>
            </a:br>
            <a:r>
              <a:rPr lang="en-GB" sz="1200" dirty="0" smtClean="0">
                <a:solidFill>
                  <a:sysClr val="windowText" lastClr="000000"/>
                </a:solidFill>
                <a:latin typeface="Calibri" panose="020F0502020204030204" pitchFamily="34" charset="0"/>
                <a:cs typeface="Calibri" panose="020F0502020204030204" pitchFamily="34" charset="0"/>
              </a:rPr>
              <a:t/>
            </a:r>
            <a:br>
              <a:rPr lang="en-GB" sz="1200" dirty="0" smtClean="0">
                <a:solidFill>
                  <a:sysClr val="windowText" lastClr="000000"/>
                </a:solidFill>
                <a:latin typeface="Calibri" panose="020F0502020204030204" pitchFamily="34" charset="0"/>
                <a:cs typeface="Calibri" panose="020F0502020204030204" pitchFamily="34" charset="0"/>
              </a:rPr>
            </a:br>
            <a:r>
              <a:rPr lang="en-GB" sz="1200" dirty="0" smtClean="0">
                <a:solidFill>
                  <a:sysClr val="windowText" lastClr="000000"/>
                </a:solidFill>
                <a:latin typeface="Calibri" panose="020F0502020204030204" pitchFamily="34" charset="0"/>
                <a:cs typeface="Calibri" panose="020F0502020204030204" pitchFamily="34" charset="0"/>
              </a:rPr>
              <a:t>That symbol - </a:t>
            </a:r>
            <a:r>
              <a:rPr lang="en-GB" sz="1200" b="1" dirty="0" smtClean="0">
                <a:solidFill>
                  <a:sysClr val="windowText" lastClr="000000"/>
                </a:solidFill>
                <a:latin typeface="Calibri" panose="020F0502020204030204" pitchFamily="34" charset="0"/>
                <a:cs typeface="Calibri" panose="020F0502020204030204" pitchFamily="34" charset="0"/>
              </a:rPr>
              <a:t>≈ </a:t>
            </a:r>
            <a:r>
              <a:rPr lang="en-GB" sz="1200" dirty="0" smtClean="0">
                <a:solidFill>
                  <a:sysClr val="windowText" lastClr="000000"/>
                </a:solidFill>
                <a:latin typeface="Calibri" panose="020F0502020204030204" pitchFamily="34" charset="0"/>
                <a:cs typeface="Calibri" panose="020F0502020204030204" pitchFamily="34" charset="0"/>
              </a:rPr>
              <a:t>- means that there is no </a:t>
            </a:r>
            <a:r>
              <a:rPr lang="en-GB" sz="1200" i="1" dirty="0" smtClean="0">
                <a:solidFill>
                  <a:sysClr val="windowText" lastClr="000000"/>
                </a:solidFill>
                <a:latin typeface="Calibri" panose="020F0502020204030204" pitchFamily="34" charset="0"/>
                <a:cs typeface="Calibri" panose="020F0502020204030204" pitchFamily="34" charset="0"/>
              </a:rPr>
              <a:t>reliable</a:t>
            </a:r>
            <a:r>
              <a:rPr lang="en-GB" sz="1200" dirty="0" smtClean="0">
                <a:solidFill>
                  <a:sysClr val="windowText" lastClr="000000"/>
                </a:solidFill>
                <a:latin typeface="Calibri" panose="020F0502020204030204" pitchFamily="34" charset="0"/>
                <a:cs typeface="Calibri" panose="020F0502020204030204" pitchFamily="34" charset="0"/>
              </a:rPr>
              <a:t> change.</a:t>
            </a:r>
          </a:p>
          <a:p>
            <a:endParaRPr lang="en-GB" sz="1200" b="1" dirty="0">
              <a:solidFill>
                <a:sysClr val="windowText" lastClr="000000"/>
              </a:solidFill>
              <a:latin typeface="Calibri" panose="020F0502020204030204" pitchFamily="34" charset="0"/>
              <a:cs typeface="Calibri" panose="020F0502020204030204" pitchFamily="34" charset="0"/>
            </a:endParaRPr>
          </a:p>
          <a:p>
            <a:r>
              <a:rPr lang="en-GB" sz="1200" dirty="0" smtClean="0">
                <a:solidFill>
                  <a:sysClr val="windowText" lastClr="000000"/>
                </a:solidFill>
              </a:rPr>
              <a:t>What do we mean by ‘reliable’ ?</a:t>
            </a:r>
          </a:p>
        </p:txBody>
      </p:sp>
      <p:sp>
        <p:nvSpPr>
          <p:cNvPr id="8" name="Rounded Rectangle 7"/>
          <p:cNvSpPr/>
          <p:nvPr/>
        </p:nvSpPr>
        <p:spPr>
          <a:xfrm>
            <a:off x="3772569" y="3746240"/>
            <a:ext cx="6575838" cy="2974475"/>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smtClean="0">
                <a:solidFill>
                  <a:sysClr val="windowText" lastClr="000000"/>
                </a:solidFill>
              </a:rPr>
              <a:t>The scores produced by outcome measurement tools are</a:t>
            </a:r>
            <a:br>
              <a:rPr lang="en-GB" sz="1200" dirty="0" smtClean="0">
                <a:solidFill>
                  <a:sysClr val="windowText" lastClr="000000"/>
                </a:solidFill>
              </a:rPr>
            </a:br>
            <a:r>
              <a:rPr lang="en-GB" sz="1200" u="sng" dirty="0" smtClean="0">
                <a:solidFill>
                  <a:sysClr val="windowText" lastClr="000000"/>
                </a:solidFill>
              </a:rPr>
              <a:t>not</a:t>
            </a:r>
            <a:r>
              <a:rPr lang="en-GB" sz="1200" dirty="0" smtClean="0">
                <a:solidFill>
                  <a:sysClr val="windowText" lastClr="000000"/>
                </a:solidFill>
              </a:rPr>
              <a:t> a 100% perfect measure of wellbeing or distress or whatever they are trying to measure.</a:t>
            </a:r>
          </a:p>
          <a:p>
            <a:endParaRPr lang="en-GB" sz="1200" dirty="0">
              <a:solidFill>
                <a:sysClr val="windowText" lastClr="000000"/>
              </a:solidFill>
            </a:endParaRPr>
          </a:p>
          <a:p>
            <a:r>
              <a:rPr lang="en-GB" sz="1200" dirty="0" smtClean="0">
                <a:solidFill>
                  <a:sysClr val="windowText" lastClr="000000"/>
                </a:solidFill>
              </a:rPr>
              <a:t>People’s responses, and the scores generated from those responses, are affected by other things.</a:t>
            </a:r>
          </a:p>
          <a:p>
            <a:endParaRPr lang="en-GB" sz="1200" dirty="0" smtClean="0">
              <a:solidFill>
                <a:sysClr val="windowText" lastClr="000000"/>
              </a:solidFill>
            </a:endParaRPr>
          </a:p>
          <a:p>
            <a:r>
              <a:rPr lang="en-GB" sz="1200" dirty="0" smtClean="0">
                <a:solidFill>
                  <a:sysClr val="windowText" lastClr="000000"/>
                </a:solidFill>
              </a:rPr>
              <a:t>For example, thinking about the </a:t>
            </a:r>
            <a:r>
              <a:rPr lang="en-GB" sz="1200" b="1" dirty="0" smtClean="0">
                <a:solidFill>
                  <a:sysClr val="windowText" lastClr="000000"/>
                </a:solidFill>
              </a:rPr>
              <a:t>CORE-OM</a:t>
            </a:r>
            <a:r>
              <a:rPr lang="en-GB" sz="1200" dirty="0" smtClean="0">
                <a:solidFill>
                  <a:sysClr val="windowText" lastClr="000000"/>
                </a:solidFill>
              </a:rPr>
              <a:t> as a measure of distress over the last week:</a:t>
            </a:r>
          </a:p>
          <a:p>
            <a:pPr marL="171450" indent="-171450">
              <a:buFontTx/>
              <a:buChar char="-"/>
            </a:pPr>
            <a:r>
              <a:rPr lang="en-GB" sz="1200" dirty="0" smtClean="0">
                <a:solidFill>
                  <a:sysClr val="windowText" lastClr="000000"/>
                </a:solidFill>
              </a:rPr>
              <a:t>Your mood </a:t>
            </a:r>
            <a:r>
              <a:rPr lang="en-GB" sz="1200" i="1" dirty="0" smtClean="0">
                <a:solidFill>
                  <a:sysClr val="windowText" lastClr="000000"/>
                </a:solidFill>
              </a:rPr>
              <a:t>this morning </a:t>
            </a:r>
            <a:r>
              <a:rPr lang="en-GB" sz="1200" dirty="0" smtClean="0">
                <a:solidFill>
                  <a:sysClr val="windowText" lastClr="000000"/>
                </a:solidFill>
              </a:rPr>
              <a:t>will probably affect how you answer questions about the </a:t>
            </a:r>
            <a:r>
              <a:rPr lang="en-GB" sz="1200" i="1" dirty="0" smtClean="0">
                <a:solidFill>
                  <a:sysClr val="windowText" lastClr="000000"/>
                </a:solidFill>
              </a:rPr>
              <a:t>last week</a:t>
            </a:r>
            <a:r>
              <a:rPr lang="en-GB" sz="1200" dirty="0" smtClean="0">
                <a:solidFill>
                  <a:sysClr val="windowText" lastClr="000000"/>
                </a:solidFill>
              </a:rPr>
              <a:t>.</a:t>
            </a:r>
            <a:endParaRPr lang="en-GB" sz="1200" i="1" dirty="0" smtClean="0">
              <a:solidFill>
                <a:sysClr val="windowText" lastClr="000000"/>
              </a:solidFill>
            </a:endParaRPr>
          </a:p>
          <a:p>
            <a:pPr marL="171450" indent="-171450">
              <a:buFontTx/>
              <a:buChar char="-"/>
            </a:pPr>
            <a:r>
              <a:rPr lang="en-GB" sz="1200" dirty="0" smtClean="0">
                <a:solidFill>
                  <a:sysClr val="windowText" lastClr="000000"/>
                </a:solidFill>
              </a:rPr>
              <a:t>You might happen to have undeniably achieved something last week (and so answer one of the questions more positively), but this might not significantly change your sense of helplessness to achieve things in general.</a:t>
            </a:r>
          </a:p>
          <a:p>
            <a:pPr marL="171450" indent="-171450">
              <a:buFontTx/>
              <a:buChar char="-"/>
            </a:pPr>
            <a:endParaRPr lang="en-GB" sz="1200" dirty="0">
              <a:solidFill>
                <a:sysClr val="windowText" lastClr="000000"/>
              </a:solidFill>
            </a:endParaRPr>
          </a:p>
          <a:p>
            <a:r>
              <a:rPr lang="en-GB" sz="1200" dirty="0" smtClean="0">
                <a:solidFill>
                  <a:sysClr val="windowText" lastClr="000000"/>
                </a:solidFill>
              </a:rPr>
              <a:t>Going up or down by one point or two might not, therefore, accurately reflect a </a:t>
            </a:r>
            <a:r>
              <a:rPr lang="en-GB" sz="1200" i="1" dirty="0" smtClean="0">
                <a:solidFill>
                  <a:sysClr val="windowText" lastClr="000000"/>
                </a:solidFill>
              </a:rPr>
              <a:t>reliable</a:t>
            </a:r>
            <a:r>
              <a:rPr lang="en-GB" sz="1200" dirty="0" smtClean="0">
                <a:solidFill>
                  <a:sysClr val="windowText" lastClr="000000"/>
                </a:solidFill>
              </a:rPr>
              <a:t> change in someone’s level of distress – even if that change of a couple of points is important to that person and important to discuss.</a:t>
            </a:r>
          </a:p>
          <a:p>
            <a:pPr marL="171450" indent="-171450">
              <a:buFontTx/>
              <a:buChar char="-"/>
            </a:pPr>
            <a:endParaRPr lang="en-GB" sz="1200" dirty="0" smtClean="0">
              <a:solidFill>
                <a:sysClr val="windowText" lastClr="000000"/>
              </a:solidFill>
            </a:endParaRPr>
          </a:p>
        </p:txBody>
      </p:sp>
    </p:spTree>
    <p:extLst>
      <p:ext uri="{BB962C8B-B14F-4D97-AF65-F5344CB8AC3E}">
        <p14:creationId xmlns:p14="http://schemas.microsoft.com/office/powerpoint/2010/main" val="20014009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3593" y="729000"/>
            <a:ext cx="8504814" cy="5400000"/>
          </a:xfrm>
          <a:prstGeom prst="rect">
            <a:avLst/>
          </a:prstGeom>
        </p:spPr>
      </p:pic>
      <p:sp>
        <p:nvSpPr>
          <p:cNvPr id="3" name="Rectangle 2"/>
          <p:cNvSpPr/>
          <p:nvPr/>
        </p:nvSpPr>
        <p:spPr>
          <a:xfrm>
            <a:off x="5449079" y="1576873"/>
            <a:ext cx="2995126"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ounded Rectangle 3"/>
          <p:cNvSpPr/>
          <p:nvPr/>
        </p:nvSpPr>
        <p:spPr>
          <a:xfrm>
            <a:off x="3844104" y="2126599"/>
            <a:ext cx="5430525" cy="4218217"/>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smtClean="0">
                <a:solidFill>
                  <a:sysClr val="windowText" lastClr="000000"/>
                </a:solidFill>
              </a:rPr>
              <a:t>If we add a third score, of </a:t>
            </a:r>
            <a:r>
              <a:rPr lang="en-GB" sz="1200" b="1" dirty="0" smtClean="0">
                <a:solidFill>
                  <a:sysClr val="windowText" lastClr="000000"/>
                </a:solidFill>
              </a:rPr>
              <a:t>26</a:t>
            </a:r>
            <a:r>
              <a:rPr lang="en-GB" sz="1200" dirty="0" smtClean="0">
                <a:solidFill>
                  <a:sysClr val="windowText" lastClr="000000"/>
                </a:solidFill>
              </a:rPr>
              <a:t>, the symbol in the </a:t>
            </a:r>
            <a:r>
              <a:rPr lang="en-GB" sz="1200" b="1" dirty="0" smtClean="0">
                <a:solidFill>
                  <a:sysClr val="windowText" lastClr="000000"/>
                </a:solidFill>
              </a:rPr>
              <a:t>&lt;=&gt;</a:t>
            </a:r>
            <a:r>
              <a:rPr lang="en-GB" sz="1200" dirty="0">
                <a:solidFill>
                  <a:sysClr val="windowText" lastClr="000000"/>
                </a:solidFill>
              </a:rPr>
              <a:t> </a:t>
            </a:r>
            <a:r>
              <a:rPr lang="en-GB" sz="1200" dirty="0" smtClean="0">
                <a:solidFill>
                  <a:sysClr val="windowText" lastClr="000000"/>
                </a:solidFill>
              </a:rPr>
              <a:t>column,</a:t>
            </a:r>
            <a:br>
              <a:rPr lang="en-GB" sz="1200" dirty="0" smtClean="0">
                <a:solidFill>
                  <a:sysClr val="windowText" lastClr="000000"/>
                </a:solidFill>
              </a:rPr>
            </a:br>
            <a:r>
              <a:rPr lang="en-GB" sz="1200" dirty="0" smtClean="0">
                <a:solidFill>
                  <a:sysClr val="windowText" lastClr="000000"/>
                </a:solidFill>
              </a:rPr>
              <a:t>changes to a </a:t>
            </a:r>
            <a:r>
              <a:rPr lang="en-GB" sz="1200" b="1" dirty="0" smtClean="0">
                <a:solidFill>
                  <a:sysClr val="windowText" lastClr="000000"/>
                </a:solidFill>
              </a:rPr>
              <a:t>+ </a:t>
            </a:r>
            <a:r>
              <a:rPr lang="en-GB" sz="1200" dirty="0" smtClean="0">
                <a:solidFill>
                  <a:sysClr val="windowText" lastClr="000000"/>
                </a:solidFill>
              </a:rPr>
              <a:t>(a plus-sign).</a:t>
            </a:r>
          </a:p>
          <a:p>
            <a:endParaRPr lang="en-GB" sz="1200" dirty="0">
              <a:solidFill>
                <a:sysClr val="windowText" lastClr="000000"/>
              </a:solidFill>
            </a:endParaRPr>
          </a:p>
          <a:p>
            <a:r>
              <a:rPr lang="en-GB" sz="1200" dirty="0" smtClean="0">
                <a:solidFill>
                  <a:sysClr val="windowText" lastClr="000000"/>
                </a:solidFill>
              </a:rPr>
              <a:t>This means that the difference between the </a:t>
            </a:r>
            <a:r>
              <a:rPr lang="en-GB" sz="1200" b="1" dirty="0" smtClean="0">
                <a:solidFill>
                  <a:sysClr val="windowText" lastClr="000000"/>
                </a:solidFill>
              </a:rPr>
              <a:t>First</a:t>
            </a:r>
            <a:r>
              <a:rPr lang="en-GB" sz="1200" dirty="0" smtClean="0">
                <a:solidFill>
                  <a:sysClr val="windowText" lastClr="000000"/>
                </a:solidFill>
              </a:rPr>
              <a:t> and </a:t>
            </a:r>
            <a:r>
              <a:rPr lang="en-GB" sz="1200" b="1" dirty="0" smtClean="0">
                <a:solidFill>
                  <a:sysClr val="windowText" lastClr="000000"/>
                </a:solidFill>
              </a:rPr>
              <a:t>Last Score</a:t>
            </a:r>
            <a:r>
              <a:rPr lang="en-GB" sz="1200" dirty="0" smtClean="0">
                <a:solidFill>
                  <a:sysClr val="windowText" lastClr="000000"/>
                </a:solidFill>
              </a:rPr>
              <a:t> is now considered to show </a:t>
            </a:r>
            <a:r>
              <a:rPr lang="en-GB" sz="1200" i="1" dirty="0" smtClean="0">
                <a:solidFill>
                  <a:sysClr val="windowText" lastClr="000000"/>
                </a:solidFill>
              </a:rPr>
              <a:t>reliable improvement</a:t>
            </a:r>
            <a:r>
              <a:rPr lang="en-GB" sz="1200" dirty="0" smtClean="0">
                <a:solidFill>
                  <a:sysClr val="windowText" lastClr="000000"/>
                </a:solidFill>
              </a:rPr>
              <a:t>.</a:t>
            </a:r>
          </a:p>
          <a:p>
            <a:endParaRPr lang="en-GB" sz="1200" dirty="0">
              <a:solidFill>
                <a:sysClr val="windowText" lastClr="000000"/>
              </a:solidFill>
            </a:endParaRPr>
          </a:p>
          <a:p>
            <a:r>
              <a:rPr lang="en-GB" sz="1200" dirty="0" smtClean="0">
                <a:solidFill>
                  <a:sysClr val="windowText" lastClr="000000"/>
                </a:solidFill>
              </a:rPr>
              <a:t>For the </a:t>
            </a:r>
            <a:r>
              <a:rPr lang="en-GB" sz="1200" b="1" dirty="0" smtClean="0">
                <a:solidFill>
                  <a:sysClr val="windowText" lastClr="000000"/>
                </a:solidFill>
              </a:rPr>
              <a:t>CORE-OM, </a:t>
            </a:r>
            <a:r>
              <a:rPr lang="en-GB" sz="1200" dirty="0" smtClean="0">
                <a:solidFill>
                  <a:sysClr val="windowText" lastClr="000000"/>
                </a:solidFill>
              </a:rPr>
              <a:t>we have decided that a change in score of </a:t>
            </a:r>
            <a:r>
              <a:rPr lang="en-GB" sz="1200" b="1" dirty="0" smtClean="0">
                <a:solidFill>
                  <a:sysClr val="windowText" lastClr="000000"/>
                </a:solidFill>
              </a:rPr>
              <a:t>5 or more points</a:t>
            </a:r>
            <a:r>
              <a:rPr lang="en-GB" sz="1200" dirty="0" smtClean="0">
                <a:solidFill>
                  <a:sysClr val="windowText" lastClr="000000"/>
                </a:solidFill>
              </a:rPr>
              <a:t> is unlikely to occur without a change in the service user’s distress, and therefore can be considered </a:t>
            </a:r>
            <a:r>
              <a:rPr lang="en-GB" sz="1200" i="1" dirty="0" smtClean="0">
                <a:solidFill>
                  <a:sysClr val="windowText" lastClr="000000"/>
                </a:solidFill>
              </a:rPr>
              <a:t>reliable</a:t>
            </a:r>
            <a:r>
              <a:rPr lang="en-GB" sz="1200" dirty="0" smtClean="0">
                <a:solidFill>
                  <a:sysClr val="windowText" lastClr="000000"/>
                </a:solidFill>
              </a:rPr>
              <a:t>.</a:t>
            </a:r>
          </a:p>
          <a:p>
            <a:endParaRPr lang="en-GB" sz="1200" dirty="0">
              <a:solidFill>
                <a:sysClr val="windowText" lastClr="000000"/>
              </a:solidFill>
            </a:endParaRPr>
          </a:p>
          <a:p>
            <a:r>
              <a:rPr lang="en-GB" sz="1200" dirty="0" smtClean="0">
                <a:solidFill>
                  <a:sysClr val="windowText" lastClr="000000"/>
                </a:solidFill>
              </a:rPr>
              <a:t>Other tools have </a:t>
            </a:r>
            <a:r>
              <a:rPr lang="en-GB" sz="1200" i="1" dirty="0" smtClean="0">
                <a:solidFill>
                  <a:sysClr val="windowText" lastClr="000000"/>
                </a:solidFill>
              </a:rPr>
              <a:t>different</a:t>
            </a:r>
            <a:r>
              <a:rPr lang="en-GB" sz="1200" dirty="0" smtClean="0">
                <a:solidFill>
                  <a:sysClr val="windowText" lastClr="000000"/>
                </a:solidFill>
              </a:rPr>
              <a:t> requirements for reliable improvement. For example, for the </a:t>
            </a:r>
            <a:r>
              <a:rPr lang="en-GB" sz="1200" b="1" dirty="0" smtClean="0">
                <a:solidFill>
                  <a:sysClr val="windowText" lastClr="000000"/>
                </a:solidFill>
              </a:rPr>
              <a:t>WEMWBS</a:t>
            </a:r>
            <a:r>
              <a:rPr lang="en-GB" sz="1200" dirty="0" smtClean="0">
                <a:solidFill>
                  <a:sysClr val="windowText" lastClr="000000"/>
                </a:solidFill>
              </a:rPr>
              <a:t>, we’ve decided that a change of </a:t>
            </a:r>
            <a:r>
              <a:rPr lang="en-GB" sz="1200" b="1" dirty="0" smtClean="0">
                <a:solidFill>
                  <a:sysClr val="windowText" lastClr="000000"/>
                </a:solidFill>
              </a:rPr>
              <a:t>6 or more points</a:t>
            </a:r>
            <a:r>
              <a:rPr lang="en-GB" sz="1200" dirty="0" smtClean="0">
                <a:solidFill>
                  <a:sysClr val="windowText" lastClr="000000"/>
                </a:solidFill>
              </a:rPr>
              <a:t> is considered reliable.</a:t>
            </a:r>
          </a:p>
          <a:p>
            <a:endParaRPr lang="en-GB" sz="1200" dirty="0">
              <a:solidFill>
                <a:sysClr val="windowText" lastClr="000000"/>
              </a:solidFill>
            </a:endParaRPr>
          </a:p>
          <a:p>
            <a:r>
              <a:rPr lang="en-GB" sz="1200" dirty="0" smtClean="0">
                <a:solidFill>
                  <a:sysClr val="windowText" lastClr="000000"/>
                </a:solidFill>
              </a:rPr>
              <a:t>Where possible, we’ve looked at what the authors of the tools say we should use. It can be tricky to decide what to use, because tools might be slightly more or less reliable in different situations or with people from different backgrounds.</a:t>
            </a:r>
          </a:p>
          <a:p>
            <a:endParaRPr lang="en-GB" sz="1200" dirty="0">
              <a:solidFill>
                <a:sysClr val="windowText" lastClr="000000"/>
              </a:solidFill>
            </a:endParaRPr>
          </a:p>
          <a:p>
            <a:r>
              <a:rPr lang="en-GB" sz="1200" dirty="0" smtClean="0">
                <a:solidFill>
                  <a:sysClr val="windowText" lastClr="000000"/>
                </a:solidFill>
              </a:rPr>
              <a:t>We’re happy to discuss this with individual teams.</a:t>
            </a:r>
          </a:p>
        </p:txBody>
      </p:sp>
    </p:spTree>
    <p:extLst>
      <p:ext uri="{BB962C8B-B14F-4D97-AF65-F5344CB8AC3E}">
        <p14:creationId xmlns:p14="http://schemas.microsoft.com/office/powerpoint/2010/main" val="3430844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843593" y="729000"/>
            <a:ext cx="8504814" cy="5400000"/>
          </a:xfrm>
          <a:prstGeom prst="rect">
            <a:avLst/>
          </a:prstGeom>
        </p:spPr>
      </p:pic>
      <p:grpSp>
        <p:nvGrpSpPr>
          <p:cNvPr id="3" name="Group 2"/>
          <p:cNvGrpSpPr/>
          <p:nvPr/>
        </p:nvGrpSpPr>
        <p:grpSpPr>
          <a:xfrm>
            <a:off x="3396168" y="5924550"/>
            <a:ext cx="3547557" cy="709188"/>
            <a:chOff x="1957137" y="5934075"/>
            <a:chExt cx="1909011" cy="709188"/>
          </a:xfrm>
        </p:grpSpPr>
        <p:sp>
          <p:nvSpPr>
            <p:cNvPr id="4" name="Rectangle 3"/>
            <p:cNvSpPr/>
            <p:nvPr/>
          </p:nvSpPr>
          <p:spPr>
            <a:xfrm>
              <a:off x="1957137" y="6129000"/>
              <a:ext cx="1909011" cy="514263"/>
            </a:xfrm>
            <a:prstGeom prst="rect">
              <a:avLst/>
            </a:prstGeom>
            <a:solidFill>
              <a:schemeClr val="bg1"/>
            </a:solidFill>
            <a:ln w="57150">
              <a:solidFill>
                <a:srgbClr val="00B050"/>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B050"/>
                  </a:solidFill>
                  <a:latin typeface="Segoe UI" panose="020B0502040204020203" pitchFamily="34" charset="0"/>
                  <a:cs typeface="Segoe UI" panose="020B0502040204020203" pitchFamily="34" charset="0"/>
                </a:rPr>
                <a:t>Person-level Analysis</a:t>
              </a:r>
              <a:endParaRPr lang="en-GB" sz="2400" b="1" dirty="0">
                <a:solidFill>
                  <a:srgbClr val="00B050"/>
                </a:solidFill>
                <a:latin typeface="Segoe UI" panose="020B0502040204020203" pitchFamily="34" charset="0"/>
                <a:cs typeface="Segoe UI" panose="020B0502040204020203" pitchFamily="34" charset="0"/>
              </a:endParaRPr>
            </a:p>
          </p:txBody>
        </p:sp>
        <p:sp>
          <p:nvSpPr>
            <p:cNvPr id="6" name="Trapezoid 5"/>
            <p:cNvSpPr/>
            <p:nvPr/>
          </p:nvSpPr>
          <p:spPr>
            <a:xfrm>
              <a:off x="1957137" y="5934075"/>
              <a:ext cx="1909011" cy="194925"/>
            </a:xfrm>
            <a:prstGeom prst="trapezoid">
              <a:avLst>
                <a:gd name="adj" fmla="val 326890"/>
              </a:avLst>
            </a:prstGeom>
            <a:noFill/>
            <a:ln w="127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rgbClr val="00B050"/>
                </a:solidFill>
                <a:latin typeface="Segoe UI" panose="020B0502040204020203" pitchFamily="34" charset="0"/>
                <a:cs typeface="Segoe UI" panose="020B0502040204020203" pitchFamily="34" charset="0"/>
              </a:endParaRPr>
            </a:p>
          </p:txBody>
        </p:sp>
      </p:grpSp>
      <p:sp>
        <p:nvSpPr>
          <p:cNvPr id="7" name="Rounded Rectangle 6"/>
          <p:cNvSpPr/>
          <p:nvPr/>
        </p:nvSpPr>
        <p:spPr>
          <a:xfrm>
            <a:off x="3895276" y="5075853"/>
            <a:ext cx="4399638" cy="653142"/>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Click on the </a:t>
            </a:r>
            <a:r>
              <a:rPr lang="en-GB" sz="1200" b="1" dirty="0" smtClean="0">
                <a:solidFill>
                  <a:sysClr val="windowText" lastClr="000000"/>
                </a:solidFill>
              </a:rPr>
              <a:t>Person-level analysis </a:t>
            </a:r>
            <a:r>
              <a:rPr lang="en-GB" sz="1200" dirty="0" smtClean="0">
                <a:solidFill>
                  <a:sysClr val="windowText" lastClr="000000"/>
                </a:solidFill>
              </a:rPr>
              <a:t>tab.</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This will let you see an individual’s scores over time.</a:t>
            </a:r>
            <a:endParaRPr lang="en-GB" sz="1200" dirty="0">
              <a:solidFill>
                <a:sysClr val="windowText" lastClr="000000"/>
              </a:solidFill>
            </a:endParaRPr>
          </a:p>
        </p:txBody>
      </p:sp>
    </p:spTree>
    <p:extLst>
      <p:ext uri="{BB962C8B-B14F-4D97-AF65-F5344CB8AC3E}">
        <p14:creationId xmlns:p14="http://schemas.microsoft.com/office/powerpoint/2010/main" val="3451651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843593" y="729000"/>
            <a:ext cx="8504814" cy="5400000"/>
          </a:xfrm>
          <a:prstGeom prst="rect">
            <a:avLst/>
          </a:prstGeom>
        </p:spPr>
      </p:pic>
      <p:sp>
        <p:nvSpPr>
          <p:cNvPr id="4" name="Rounded Rectangle 3"/>
          <p:cNvSpPr/>
          <p:nvPr/>
        </p:nvSpPr>
        <p:spPr>
          <a:xfrm>
            <a:off x="1237103" y="2071396"/>
            <a:ext cx="3661468" cy="1558213"/>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Change the </a:t>
            </a:r>
            <a:r>
              <a:rPr lang="en-GB" sz="1200" b="1" dirty="0" smtClean="0">
                <a:solidFill>
                  <a:sysClr val="windowText" lastClr="000000"/>
                </a:solidFill>
              </a:rPr>
              <a:t>Row</a:t>
            </a:r>
            <a:r>
              <a:rPr lang="en-GB" sz="1200" dirty="0" smtClean="0">
                <a:solidFill>
                  <a:sysClr val="windowText" lastClr="000000"/>
                </a:solidFill>
              </a:rPr>
              <a:t> field to view different service user’s scores.</a:t>
            </a:r>
          </a:p>
          <a:p>
            <a:endParaRPr lang="en-GB" sz="1200" dirty="0">
              <a:solidFill>
                <a:sysClr val="windowText" lastClr="000000"/>
              </a:solidFill>
            </a:endParaRPr>
          </a:p>
          <a:p>
            <a:r>
              <a:rPr lang="en-GB" sz="1200" i="1" dirty="0" smtClean="0">
                <a:solidFill>
                  <a:sysClr val="windowText" lastClr="000000"/>
                </a:solidFill>
              </a:rPr>
              <a:t>AW19891102</a:t>
            </a:r>
            <a:r>
              <a:rPr lang="en-GB" sz="1200" dirty="0" smtClean="0">
                <a:solidFill>
                  <a:sysClr val="windowText" lastClr="000000"/>
                </a:solidFill>
              </a:rPr>
              <a:t> is the first service user in the Data sheet so Row ‘1’ shows their scores.</a:t>
            </a:r>
            <a:endParaRPr lang="en-GB" sz="1200" i="1" dirty="0">
              <a:solidFill>
                <a:sysClr val="windowText" lastClr="000000"/>
              </a:solidFill>
            </a:endParaRPr>
          </a:p>
        </p:txBody>
      </p:sp>
    </p:spTree>
    <p:extLst>
      <p:ext uri="{BB962C8B-B14F-4D97-AF65-F5344CB8AC3E}">
        <p14:creationId xmlns:p14="http://schemas.microsoft.com/office/powerpoint/2010/main" val="40107343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843593" y="729000"/>
            <a:ext cx="8504814" cy="5400000"/>
          </a:xfrm>
          <a:prstGeom prst="rect">
            <a:avLst/>
          </a:prstGeom>
        </p:spPr>
      </p:pic>
      <p:sp>
        <p:nvSpPr>
          <p:cNvPr id="4" name="Rounded Rectangle 3"/>
          <p:cNvSpPr/>
          <p:nvPr/>
        </p:nvSpPr>
        <p:spPr>
          <a:xfrm>
            <a:off x="7333861" y="2654559"/>
            <a:ext cx="4329404" cy="2079366"/>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You can see the three scores entered for this service user.</a:t>
            </a:r>
          </a:p>
          <a:p>
            <a:endParaRPr lang="en-GB" sz="1200" i="1" dirty="0">
              <a:solidFill>
                <a:sysClr val="windowText" lastClr="000000"/>
              </a:solidFill>
            </a:endParaRPr>
          </a:p>
          <a:p>
            <a:r>
              <a:rPr lang="en-GB" sz="1200" dirty="0" smtClean="0">
                <a:solidFill>
                  <a:sysClr val="windowText" lastClr="000000"/>
                </a:solidFill>
              </a:rPr>
              <a:t>You can easily see the positive trajectory – scores reducing over time – over these three weeks.</a:t>
            </a:r>
            <a:endParaRPr lang="en-GB" sz="1200" dirty="0">
              <a:solidFill>
                <a:sysClr val="windowText" lastClr="000000"/>
              </a:solidFill>
            </a:endParaRPr>
          </a:p>
          <a:p>
            <a:endParaRPr lang="en-GB" sz="1200" dirty="0" smtClean="0">
              <a:solidFill>
                <a:sysClr val="windowText" lastClr="000000"/>
              </a:solidFill>
            </a:endParaRPr>
          </a:p>
          <a:p>
            <a:r>
              <a:rPr lang="en-GB" sz="1200" dirty="0" smtClean="0">
                <a:solidFill>
                  <a:sysClr val="windowText" lastClr="000000"/>
                </a:solidFill>
              </a:rPr>
              <a:t>The workbook can cope with up to 21 scores for an individual.</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(You will need to start in a new row in the </a:t>
            </a:r>
            <a:r>
              <a:rPr lang="en-GB" sz="1200" b="1" dirty="0" smtClean="0">
                <a:solidFill>
                  <a:sysClr val="windowText" lastClr="000000"/>
                </a:solidFill>
              </a:rPr>
              <a:t>Data</a:t>
            </a:r>
            <a:r>
              <a:rPr lang="en-GB" sz="1200" dirty="0" smtClean="0">
                <a:solidFill>
                  <a:sysClr val="windowText" lastClr="000000"/>
                </a:solidFill>
              </a:rPr>
              <a:t> tab if you end up with more than 21 scores.)</a:t>
            </a:r>
            <a:endParaRPr lang="en-GB" sz="1200" dirty="0">
              <a:solidFill>
                <a:sysClr val="windowText" lastClr="000000"/>
              </a:solidFill>
            </a:endParaRPr>
          </a:p>
        </p:txBody>
      </p:sp>
    </p:spTree>
    <p:extLst>
      <p:ext uri="{BB962C8B-B14F-4D97-AF65-F5344CB8AC3E}">
        <p14:creationId xmlns:p14="http://schemas.microsoft.com/office/powerpoint/2010/main" val="9774590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843593" y="729000"/>
            <a:ext cx="8504814" cy="5400000"/>
          </a:xfrm>
          <a:prstGeom prst="rect">
            <a:avLst/>
          </a:prstGeom>
        </p:spPr>
      </p:pic>
      <p:sp>
        <p:nvSpPr>
          <p:cNvPr id="4" name="Rounded Rectangle 3"/>
          <p:cNvSpPr/>
          <p:nvPr/>
        </p:nvSpPr>
        <p:spPr>
          <a:xfrm>
            <a:off x="7225003" y="729000"/>
            <a:ext cx="4329404" cy="2947261"/>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The chart also shows a </a:t>
            </a:r>
            <a:r>
              <a:rPr lang="en-GB" sz="1200" b="1" dirty="0" smtClean="0">
                <a:solidFill>
                  <a:sysClr val="windowText" lastClr="000000"/>
                </a:solidFill>
              </a:rPr>
              <a:t>dotted-blue line</a:t>
            </a:r>
            <a:r>
              <a:rPr lang="en-GB" sz="1200" dirty="0" smtClean="0">
                <a:solidFill>
                  <a:sysClr val="windowText" lastClr="000000"/>
                </a:solidFill>
              </a:rPr>
              <a:t>. </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This gives a rough idea of what sort of scores are found in the wider population </a:t>
            </a:r>
            <a:r>
              <a:rPr lang="en-GB" sz="1200" i="1" dirty="0" smtClean="0">
                <a:solidFill>
                  <a:sysClr val="windowText" lastClr="000000"/>
                </a:solidFill>
              </a:rPr>
              <a:t>outside of health services</a:t>
            </a:r>
            <a:r>
              <a:rPr lang="en-GB" sz="1200" dirty="0" smtClean="0">
                <a:solidFill>
                  <a:sysClr val="windowText" lastClr="000000"/>
                </a:solidFill>
              </a:rPr>
              <a:t>.</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For example, we’d expect most people outside of health services to score </a:t>
            </a:r>
            <a:r>
              <a:rPr lang="en-GB" sz="1200" b="1" dirty="0" smtClean="0">
                <a:solidFill>
                  <a:sysClr val="windowText" lastClr="000000"/>
                </a:solidFill>
              </a:rPr>
              <a:t>12 or less on the CORE-OM</a:t>
            </a:r>
            <a:r>
              <a:rPr lang="en-GB" sz="1200" dirty="0" smtClean="0">
                <a:solidFill>
                  <a:sysClr val="windowText" lastClr="000000"/>
                </a:solidFill>
              </a:rPr>
              <a:t>. </a:t>
            </a:r>
          </a:p>
          <a:p>
            <a:endParaRPr lang="en-GB" sz="1200" dirty="0">
              <a:solidFill>
                <a:sysClr val="windowText" lastClr="000000"/>
              </a:solidFill>
            </a:endParaRPr>
          </a:p>
          <a:p>
            <a:r>
              <a:rPr lang="en-GB" sz="1200" dirty="0" smtClean="0">
                <a:solidFill>
                  <a:sysClr val="windowText" lastClr="000000"/>
                </a:solidFill>
              </a:rPr>
              <a:t>This is similar to the ‘clinical cut-off’ that might be defined for some tools, but almost always less strict. (For example, the clinical cut-off for the CORE-OM is generally defined as 10.)</a:t>
            </a:r>
          </a:p>
          <a:p>
            <a:endParaRPr lang="en-GB" sz="1200" dirty="0" smtClean="0">
              <a:solidFill>
                <a:sysClr val="windowText" lastClr="000000"/>
              </a:solidFill>
            </a:endParaRPr>
          </a:p>
          <a:p>
            <a:r>
              <a:rPr lang="en-GB" sz="1200" dirty="0" smtClean="0">
                <a:solidFill>
                  <a:sysClr val="windowText" lastClr="000000"/>
                </a:solidFill>
              </a:rPr>
              <a:t>Again, it can be tricky to decide where we draw this line for different tools and we’re happy to discuss this in more detail.</a:t>
            </a:r>
            <a:endParaRPr lang="en-GB" sz="1200" dirty="0">
              <a:solidFill>
                <a:sysClr val="windowText" lastClr="000000"/>
              </a:solidFill>
            </a:endParaRPr>
          </a:p>
        </p:txBody>
      </p:sp>
    </p:spTree>
    <p:extLst>
      <p:ext uri="{BB962C8B-B14F-4D97-AF65-F5344CB8AC3E}">
        <p14:creationId xmlns:p14="http://schemas.microsoft.com/office/powerpoint/2010/main" val="29412360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3593" y="729000"/>
            <a:ext cx="8504814" cy="5400000"/>
          </a:xfrm>
          <a:prstGeom prst="rect">
            <a:avLst/>
          </a:prstGeom>
        </p:spPr>
      </p:pic>
      <p:sp>
        <p:nvSpPr>
          <p:cNvPr id="3" name="Rounded Rectangle 2"/>
          <p:cNvSpPr/>
          <p:nvPr/>
        </p:nvSpPr>
        <p:spPr>
          <a:xfrm>
            <a:off x="3371461" y="4562668"/>
            <a:ext cx="4329404" cy="951724"/>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Note that the values used for defining </a:t>
            </a:r>
            <a:r>
              <a:rPr lang="en-GB" sz="1200" i="1" dirty="0" smtClean="0">
                <a:solidFill>
                  <a:sysClr val="windowText" lastClr="000000"/>
                </a:solidFill>
              </a:rPr>
              <a:t>reliable improvement</a:t>
            </a:r>
            <a:r>
              <a:rPr lang="en-GB" sz="1200" dirty="0" smtClean="0">
                <a:solidFill>
                  <a:sysClr val="windowText" lastClr="000000"/>
                </a:solidFill>
              </a:rPr>
              <a:t> and drawing a wider-population guideline are shown on the </a:t>
            </a:r>
            <a:r>
              <a:rPr lang="en-GB" sz="1200" b="1" dirty="0" smtClean="0">
                <a:solidFill>
                  <a:sysClr val="windowText" lastClr="000000"/>
                </a:solidFill>
              </a:rPr>
              <a:t>Home</a:t>
            </a:r>
            <a:r>
              <a:rPr lang="en-GB" sz="1200" dirty="0" smtClean="0">
                <a:solidFill>
                  <a:sysClr val="windowText" lastClr="000000"/>
                </a:solidFill>
              </a:rPr>
              <a:t> sheet when you pick a tool for the workbook.</a:t>
            </a:r>
            <a:endParaRPr lang="en-GB" sz="1200" dirty="0">
              <a:solidFill>
                <a:sysClr val="windowText" lastClr="000000"/>
              </a:solidFill>
            </a:endParaRPr>
          </a:p>
        </p:txBody>
      </p:sp>
    </p:spTree>
    <p:extLst>
      <p:ext uri="{BB962C8B-B14F-4D97-AF65-F5344CB8AC3E}">
        <p14:creationId xmlns:p14="http://schemas.microsoft.com/office/powerpoint/2010/main" val="5594302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Aggregate Analysis</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81854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3593" y="729000"/>
            <a:ext cx="8504814" cy="5400000"/>
          </a:xfrm>
          <a:prstGeom prst="rect">
            <a:avLst/>
          </a:prstGeom>
        </p:spPr>
      </p:pic>
      <p:sp>
        <p:nvSpPr>
          <p:cNvPr id="4" name="Rounded Rectangle 3"/>
          <p:cNvSpPr/>
          <p:nvPr/>
        </p:nvSpPr>
        <p:spPr>
          <a:xfrm>
            <a:off x="8402719" y="4050618"/>
            <a:ext cx="1945688" cy="1741747"/>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ysClr val="windowText" lastClr="000000"/>
                </a:solidFill>
              </a:rPr>
              <a:t>(CORE-OM covers </a:t>
            </a:r>
            <a:br>
              <a:rPr lang="en-GB" sz="1200" dirty="0" smtClean="0">
                <a:solidFill>
                  <a:sysClr val="windowText" lastClr="000000"/>
                </a:solidFill>
              </a:rPr>
            </a:br>
            <a:r>
              <a:rPr lang="en-GB" sz="1200" dirty="0" smtClean="0">
                <a:solidFill>
                  <a:sysClr val="windowText" lastClr="000000"/>
                </a:solidFill>
              </a:rPr>
              <a:t>the 34-item version, </a:t>
            </a:r>
            <a:br>
              <a:rPr lang="en-GB" sz="1200" dirty="0" smtClean="0">
                <a:solidFill>
                  <a:sysClr val="windowText" lastClr="000000"/>
                </a:solidFill>
              </a:rPr>
            </a:br>
            <a:r>
              <a:rPr lang="en-GB" sz="1200" dirty="0" smtClean="0">
                <a:solidFill>
                  <a:sysClr val="windowText" lastClr="000000"/>
                </a:solidFill>
              </a:rPr>
              <a:t>the CORE-10 and the YP-CORE.)</a:t>
            </a:r>
          </a:p>
          <a:p>
            <a:pPr algn="ctr"/>
            <a:endParaRPr lang="en-GB" sz="1200" dirty="0">
              <a:solidFill>
                <a:sysClr val="windowText" lastClr="000000"/>
              </a:solidFill>
            </a:endParaRPr>
          </a:p>
          <a:p>
            <a:pPr algn="ctr"/>
            <a:r>
              <a:rPr lang="en-GB" sz="1200" dirty="0" smtClean="0">
                <a:solidFill>
                  <a:sysClr val="windowText" lastClr="000000"/>
                </a:solidFill>
              </a:rPr>
              <a:t>(WEMWBS covers both the full and the ‘Short’ version.)</a:t>
            </a:r>
            <a:endParaRPr lang="en-GB" sz="1200" dirty="0">
              <a:solidFill>
                <a:sysClr val="windowText" lastClr="000000"/>
              </a:solidFill>
            </a:endParaRPr>
          </a:p>
        </p:txBody>
      </p:sp>
      <p:sp>
        <p:nvSpPr>
          <p:cNvPr id="3" name="Rounded Rectangle 2"/>
          <p:cNvSpPr/>
          <p:nvPr/>
        </p:nvSpPr>
        <p:spPr>
          <a:xfrm>
            <a:off x="6190606" y="3688669"/>
            <a:ext cx="1945688" cy="2293031"/>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ysClr val="windowText" lastClr="000000"/>
                </a:solidFill>
              </a:rPr>
              <a:t>The first thing you </a:t>
            </a:r>
            <a:r>
              <a:rPr lang="en-GB" sz="1200" b="1" dirty="0" smtClean="0">
                <a:solidFill>
                  <a:sysClr val="windowText" lastClr="000000"/>
                </a:solidFill>
              </a:rPr>
              <a:t>have</a:t>
            </a:r>
            <a:r>
              <a:rPr lang="en-GB" sz="1200" dirty="0" smtClean="0">
                <a:solidFill>
                  <a:sysClr val="windowText" lastClr="000000"/>
                </a:solidFill>
              </a:rPr>
              <a:t> to do is pick the tool that you’re going to use.</a:t>
            </a:r>
            <a:br>
              <a:rPr lang="en-GB" sz="1200" dirty="0" smtClean="0">
                <a:solidFill>
                  <a:sysClr val="windowText" lastClr="000000"/>
                </a:solidFill>
              </a:rPr>
            </a:br>
            <a:r>
              <a:rPr lang="en-GB" sz="1200" dirty="0">
                <a:solidFill>
                  <a:sysClr val="windowText" lastClr="000000"/>
                </a:solidFill>
              </a:rPr>
              <a:t/>
            </a:r>
            <a:br>
              <a:rPr lang="en-GB" sz="1200" dirty="0">
                <a:solidFill>
                  <a:sysClr val="windowText" lastClr="000000"/>
                </a:solidFill>
              </a:rPr>
            </a:br>
            <a:r>
              <a:rPr lang="en-GB" sz="1200" dirty="0" smtClean="0">
                <a:solidFill>
                  <a:sysClr val="windowText" lastClr="000000"/>
                </a:solidFill>
              </a:rPr>
              <a:t>Once you do this, and start entering data, you </a:t>
            </a:r>
            <a:r>
              <a:rPr lang="en-GB" sz="1200" b="1" dirty="0" smtClean="0">
                <a:solidFill>
                  <a:sysClr val="windowText" lastClr="000000"/>
                </a:solidFill>
              </a:rPr>
              <a:t>must not</a:t>
            </a:r>
            <a:r>
              <a:rPr lang="en-GB" sz="1200" dirty="0" smtClean="0">
                <a:solidFill>
                  <a:sysClr val="windowText" lastClr="000000"/>
                </a:solidFill>
              </a:rPr>
              <a:t> change it.</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You’ll have to start a new workbook if you want to pick a different tool.</a:t>
            </a:r>
            <a:endParaRPr lang="en-GB" sz="1200" dirty="0">
              <a:solidFill>
                <a:sysClr val="windowText" lastClr="000000"/>
              </a:solidFill>
            </a:endParaRPr>
          </a:p>
        </p:txBody>
      </p:sp>
    </p:spTree>
    <p:extLst>
      <p:ext uri="{BB962C8B-B14F-4D97-AF65-F5344CB8AC3E}">
        <p14:creationId xmlns:p14="http://schemas.microsoft.com/office/powerpoint/2010/main" val="6392323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4" name="Rounded Rectangle 3"/>
          <p:cNvSpPr/>
          <p:nvPr/>
        </p:nvSpPr>
        <p:spPr>
          <a:xfrm>
            <a:off x="3834881" y="3032448"/>
            <a:ext cx="5169160" cy="1063691"/>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I’ve gone back to the </a:t>
            </a:r>
            <a:r>
              <a:rPr lang="en-GB" sz="1200" b="1" dirty="0" smtClean="0">
                <a:solidFill>
                  <a:sysClr val="windowText" lastClr="000000"/>
                </a:solidFill>
              </a:rPr>
              <a:t>Data</a:t>
            </a:r>
            <a:r>
              <a:rPr lang="en-GB" sz="1200" dirty="0" smtClean="0">
                <a:solidFill>
                  <a:sysClr val="windowText" lastClr="000000"/>
                </a:solidFill>
              </a:rPr>
              <a:t> tab and added data for </a:t>
            </a:r>
            <a:r>
              <a:rPr lang="en-GB" sz="1200" b="1" dirty="0" smtClean="0">
                <a:solidFill>
                  <a:sysClr val="windowText" lastClr="000000"/>
                </a:solidFill>
              </a:rPr>
              <a:t>three more</a:t>
            </a:r>
            <a:r>
              <a:rPr lang="en-GB" sz="1200" dirty="0" smtClean="0">
                <a:solidFill>
                  <a:sysClr val="windowText" lastClr="000000"/>
                </a:solidFill>
              </a:rPr>
              <a:t> service users.</a:t>
            </a:r>
          </a:p>
          <a:p>
            <a:endParaRPr lang="en-GB" sz="1200" dirty="0">
              <a:solidFill>
                <a:sysClr val="windowText" lastClr="000000"/>
              </a:solidFill>
            </a:endParaRPr>
          </a:p>
          <a:p>
            <a:r>
              <a:rPr lang="en-GB" sz="1200" dirty="0" smtClean="0">
                <a:solidFill>
                  <a:sysClr val="windowText" lastClr="000000"/>
                </a:solidFill>
              </a:rPr>
              <a:t>For each service user, I’ve added </a:t>
            </a:r>
            <a:r>
              <a:rPr lang="en-GB" sz="1200" b="1" dirty="0" smtClean="0">
                <a:solidFill>
                  <a:sysClr val="windowText" lastClr="000000"/>
                </a:solidFill>
              </a:rPr>
              <a:t>three scores</a:t>
            </a:r>
            <a:r>
              <a:rPr lang="en-GB" sz="1200" dirty="0" smtClean="0">
                <a:solidFill>
                  <a:sysClr val="windowText" lastClr="000000"/>
                </a:solidFill>
              </a:rPr>
              <a:t>.</a:t>
            </a:r>
          </a:p>
        </p:txBody>
      </p:sp>
    </p:spTree>
    <p:extLst>
      <p:ext uri="{BB962C8B-B14F-4D97-AF65-F5344CB8AC3E}">
        <p14:creationId xmlns:p14="http://schemas.microsoft.com/office/powerpoint/2010/main" val="28801524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4" name="Rounded Rectangle 3"/>
          <p:cNvSpPr/>
          <p:nvPr/>
        </p:nvSpPr>
        <p:spPr>
          <a:xfrm>
            <a:off x="1987420" y="4562669"/>
            <a:ext cx="5169160" cy="1063691"/>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Click on the </a:t>
            </a:r>
            <a:r>
              <a:rPr lang="en-GB" sz="1200" b="1" dirty="0" smtClean="0">
                <a:solidFill>
                  <a:sysClr val="windowText" lastClr="000000"/>
                </a:solidFill>
              </a:rPr>
              <a:t>Aggregate Analysis</a:t>
            </a:r>
            <a:r>
              <a:rPr lang="en-GB" sz="1200" dirty="0" smtClean="0">
                <a:solidFill>
                  <a:sysClr val="windowText" lastClr="000000"/>
                </a:solidFill>
              </a:rPr>
              <a:t> tab.</a:t>
            </a:r>
          </a:p>
          <a:p>
            <a:endParaRPr lang="en-GB" sz="1200" dirty="0">
              <a:solidFill>
                <a:sysClr val="windowText" lastClr="000000"/>
              </a:solidFill>
            </a:endParaRPr>
          </a:p>
          <a:p>
            <a:r>
              <a:rPr lang="en-GB" sz="1200" dirty="0" smtClean="0">
                <a:solidFill>
                  <a:sysClr val="windowText" lastClr="000000"/>
                </a:solidFill>
              </a:rPr>
              <a:t>This lets us look at the overall pattern of change in service users’ scores.</a:t>
            </a:r>
          </a:p>
        </p:txBody>
      </p:sp>
      <p:grpSp>
        <p:nvGrpSpPr>
          <p:cNvPr id="5" name="Group 4"/>
          <p:cNvGrpSpPr/>
          <p:nvPr/>
        </p:nvGrpSpPr>
        <p:grpSpPr>
          <a:xfrm>
            <a:off x="2264821" y="5920951"/>
            <a:ext cx="3547557" cy="709188"/>
            <a:chOff x="1957137" y="5934075"/>
            <a:chExt cx="1909011" cy="709188"/>
          </a:xfrm>
        </p:grpSpPr>
        <p:sp>
          <p:nvSpPr>
            <p:cNvPr id="6" name="Rectangle 5"/>
            <p:cNvSpPr/>
            <p:nvPr/>
          </p:nvSpPr>
          <p:spPr>
            <a:xfrm>
              <a:off x="1957137" y="6129000"/>
              <a:ext cx="1909011" cy="514263"/>
            </a:xfrm>
            <a:prstGeom prst="rect">
              <a:avLst/>
            </a:prstGeom>
            <a:solidFill>
              <a:schemeClr val="bg1"/>
            </a:solidFill>
            <a:ln w="57150">
              <a:solidFill>
                <a:srgbClr val="00B050"/>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B050"/>
                  </a:solidFill>
                  <a:latin typeface="Segoe UI" panose="020B0502040204020203" pitchFamily="34" charset="0"/>
                  <a:cs typeface="Segoe UI" panose="020B0502040204020203" pitchFamily="34" charset="0"/>
                </a:rPr>
                <a:t>Aggregate Analysis</a:t>
              </a:r>
              <a:endParaRPr lang="en-GB" sz="2400" b="1" dirty="0">
                <a:solidFill>
                  <a:srgbClr val="00B050"/>
                </a:solidFill>
                <a:latin typeface="Segoe UI" panose="020B0502040204020203" pitchFamily="34" charset="0"/>
                <a:cs typeface="Segoe UI" panose="020B0502040204020203" pitchFamily="34" charset="0"/>
              </a:endParaRPr>
            </a:p>
          </p:txBody>
        </p:sp>
        <p:sp>
          <p:nvSpPr>
            <p:cNvPr id="7" name="Trapezoid 6"/>
            <p:cNvSpPr/>
            <p:nvPr/>
          </p:nvSpPr>
          <p:spPr>
            <a:xfrm>
              <a:off x="1957137" y="5934075"/>
              <a:ext cx="1909011" cy="194925"/>
            </a:xfrm>
            <a:prstGeom prst="trapezoid">
              <a:avLst>
                <a:gd name="adj" fmla="val 326890"/>
              </a:avLst>
            </a:prstGeom>
            <a:noFill/>
            <a:ln w="127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rgbClr val="00B050"/>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24635162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4" name="Rounded Rectangle 3"/>
          <p:cNvSpPr/>
          <p:nvPr/>
        </p:nvSpPr>
        <p:spPr>
          <a:xfrm>
            <a:off x="2015411" y="1586205"/>
            <a:ext cx="2537928" cy="1464906"/>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You can see that the chart opposite shows </a:t>
            </a:r>
            <a:r>
              <a:rPr lang="en-GB" sz="1200" b="1" dirty="0" smtClean="0">
                <a:solidFill>
                  <a:sysClr val="windowText" lastClr="000000"/>
                </a:solidFill>
              </a:rPr>
              <a:t>four dots</a:t>
            </a:r>
            <a:r>
              <a:rPr lang="en-GB" sz="1200" dirty="0" smtClean="0">
                <a:solidFill>
                  <a:sysClr val="windowText" lastClr="000000"/>
                </a:solidFill>
              </a:rPr>
              <a:t>.</a:t>
            </a:r>
          </a:p>
          <a:p>
            <a:endParaRPr lang="en-GB" sz="1200" dirty="0">
              <a:solidFill>
                <a:sysClr val="windowText" lastClr="000000"/>
              </a:solidFill>
            </a:endParaRPr>
          </a:p>
          <a:p>
            <a:r>
              <a:rPr lang="en-GB" sz="1200" b="1" dirty="0" smtClean="0">
                <a:solidFill>
                  <a:sysClr val="windowText" lastClr="000000"/>
                </a:solidFill>
              </a:rPr>
              <a:t>Each dot represents a service user</a:t>
            </a:r>
            <a:r>
              <a:rPr lang="en-GB" sz="1200" dirty="0" smtClean="0">
                <a:solidFill>
                  <a:sysClr val="windowText" lastClr="000000"/>
                </a:solidFill>
              </a:rPr>
              <a:t> with at least two scores.</a:t>
            </a:r>
          </a:p>
        </p:txBody>
      </p:sp>
    </p:spTree>
    <p:extLst>
      <p:ext uri="{BB962C8B-B14F-4D97-AF65-F5344CB8AC3E}">
        <p14:creationId xmlns:p14="http://schemas.microsoft.com/office/powerpoint/2010/main" val="4185986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843593" y="729000"/>
            <a:ext cx="8504814" cy="5400000"/>
          </a:xfrm>
          <a:prstGeom prst="rect">
            <a:avLst/>
          </a:prstGeom>
        </p:spPr>
      </p:pic>
      <p:sp>
        <p:nvSpPr>
          <p:cNvPr id="6" name="Rounded Rectangle 5"/>
          <p:cNvSpPr/>
          <p:nvPr/>
        </p:nvSpPr>
        <p:spPr>
          <a:xfrm>
            <a:off x="2015411" y="1858416"/>
            <a:ext cx="2537928" cy="3638940"/>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The colour of the dot shows whether or not the service users’ scores indicate reliable change.</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b="1" dirty="0" smtClean="0">
                <a:solidFill>
                  <a:srgbClr val="5891C5"/>
                </a:solidFill>
              </a:rPr>
              <a:t>Blue</a:t>
            </a:r>
            <a:r>
              <a:rPr lang="en-GB" sz="1200" dirty="0" smtClean="0">
                <a:solidFill>
                  <a:sysClr val="windowText" lastClr="000000"/>
                </a:solidFill>
              </a:rPr>
              <a:t> dots represent</a:t>
            </a:r>
            <a:r>
              <a:rPr lang="en-GB" sz="1200" b="1" dirty="0" smtClean="0">
                <a:solidFill>
                  <a:sysClr val="windowText" lastClr="000000"/>
                </a:solidFill>
              </a:rPr>
              <a:t> </a:t>
            </a:r>
            <a:r>
              <a:rPr lang="en-GB" sz="1200" dirty="0" smtClean="0">
                <a:solidFill>
                  <a:sysClr val="windowText" lastClr="000000"/>
                </a:solidFill>
              </a:rPr>
              <a:t>service users whose scores show </a:t>
            </a:r>
            <a:r>
              <a:rPr lang="en-GB" sz="1200" b="1" dirty="0" smtClean="0">
                <a:solidFill>
                  <a:sysClr val="windowText" lastClr="000000"/>
                </a:solidFill>
              </a:rPr>
              <a:t>reliable improvement. </a:t>
            </a:r>
            <a:r>
              <a:rPr lang="en-GB" sz="1200" dirty="0" smtClean="0">
                <a:solidFill>
                  <a:sysClr val="windowText" lastClr="000000"/>
                </a:solidFill>
              </a:rPr>
              <a:t>(There are two of these on the chart.)</a:t>
            </a:r>
            <a:endParaRPr lang="en-GB" sz="1200" b="1" dirty="0" smtClean="0">
              <a:solidFill>
                <a:sysClr val="windowText" lastClr="000000"/>
              </a:solidFill>
            </a:endParaRPr>
          </a:p>
          <a:p>
            <a:endParaRPr lang="en-GB" sz="1200" dirty="0" smtClean="0">
              <a:solidFill>
                <a:sysClr val="windowText" lastClr="000000"/>
              </a:solidFill>
            </a:endParaRPr>
          </a:p>
          <a:p>
            <a:r>
              <a:rPr lang="en-GB" sz="1200" b="1" dirty="0" smtClean="0">
                <a:solidFill>
                  <a:sysClr val="windowText" lastClr="000000"/>
                </a:solidFill>
              </a:rPr>
              <a:t>Grey </a:t>
            </a:r>
            <a:r>
              <a:rPr lang="en-GB" sz="1200" dirty="0" smtClean="0">
                <a:solidFill>
                  <a:sysClr val="windowText" lastClr="000000"/>
                </a:solidFill>
              </a:rPr>
              <a:t>dots shows service users whose scores don’t show any reliable change. </a:t>
            </a:r>
          </a:p>
          <a:p>
            <a:endParaRPr lang="en-GB" sz="1200" dirty="0">
              <a:solidFill>
                <a:sysClr val="windowText" lastClr="000000"/>
              </a:solidFill>
            </a:endParaRPr>
          </a:p>
          <a:p>
            <a:r>
              <a:rPr lang="en-GB" sz="1200" b="1" dirty="0" smtClean="0">
                <a:solidFill>
                  <a:srgbClr val="D17B41"/>
                </a:solidFill>
              </a:rPr>
              <a:t>Orange</a:t>
            </a:r>
            <a:r>
              <a:rPr lang="en-GB" sz="1200" dirty="0" smtClean="0">
                <a:solidFill>
                  <a:sysClr val="windowText" lastClr="000000"/>
                </a:solidFill>
              </a:rPr>
              <a:t> dots show service users whose scores show </a:t>
            </a:r>
            <a:r>
              <a:rPr lang="en-GB" sz="1200" b="1" dirty="0" smtClean="0">
                <a:solidFill>
                  <a:sysClr val="windowText" lastClr="000000"/>
                </a:solidFill>
              </a:rPr>
              <a:t>reliable deterioration. </a:t>
            </a:r>
            <a:r>
              <a:rPr lang="en-GB" sz="1200" dirty="0" smtClean="0">
                <a:solidFill>
                  <a:sysClr val="windowText" lastClr="000000"/>
                </a:solidFill>
              </a:rPr>
              <a:t>(There is one of these on the chart.)</a:t>
            </a:r>
            <a:endParaRPr lang="en-GB" sz="1200" b="1" dirty="0" smtClean="0">
              <a:solidFill>
                <a:sysClr val="windowText" lastClr="000000"/>
              </a:solidFill>
            </a:endParaRPr>
          </a:p>
        </p:txBody>
      </p:sp>
      <p:sp>
        <p:nvSpPr>
          <p:cNvPr id="8" name="Rounded Rectangle 7"/>
          <p:cNvSpPr/>
          <p:nvPr/>
        </p:nvSpPr>
        <p:spPr>
          <a:xfrm>
            <a:off x="8083420" y="3340968"/>
            <a:ext cx="3206622" cy="3199187"/>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As you collect and enter data for more service users, a pattern will emerge.</a:t>
            </a:r>
          </a:p>
          <a:p>
            <a:endParaRPr lang="en-GB" sz="1200" dirty="0">
              <a:solidFill>
                <a:sysClr val="windowText" lastClr="000000"/>
              </a:solidFill>
            </a:endParaRPr>
          </a:p>
          <a:p>
            <a:r>
              <a:rPr lang="en-GB" sz="1200" dirty="0" smtClean="0">
                <a:solidFill>
                  <a:sysClr val="windowText" lastClr="000000"/>
                </a:solidFill>
              </a:rPr>
              <a:t>This pattern usually shows a large number of blue dots – many people will improve during their time with health care services – but also a number of grey and orange dots.</a:t>
            </a:r>
          </a:p>
          <a:p>
            <a:endParaRPr lang="en-GB" sz="1200" b="1" dirty="0">
              <a:solidFill>
                <a:sysClr val="windowText" lastClr="000000"/>
              </a:solidFill>
            </a:endParaRPr>
          </a:p>
          <a:p>
            <a:r>
              <a:rPr lang="en-GB" sz="1200" dirty="0" smtClean="0">
                <a:solidFill>
                  <a:sysClr val="windowText" lastClr="000000"/>
                </a:solidFill>
              </a:rPr>
              <a:t>The blue dots are important as one way to show the positive impact of a service.</a:t>
            </a:r>
          </a:p>
          <a:p>
            <a:endParaRPr lang="en-GB" sz="1200" dirty="0">
              <a:solidFill>
                <a:sysClr val="windowText" lastClr="000000"/>
              </a:solidFill>
            </a:endParaRPr>
          </a:p>
          <a:p>
            <a:r>
              <a:rPr lang="en-GB" sz="1200" dirty="0">
                <a:solidFill>
                  <a:sysClr val="windowText" lastClr="000000"/>
                </a:solidFill>
              </a:rPr>
              <a:t>B</a:t>
            </a:r>
            <a:r>
              <a:rPr lang="en-GB" sz="1200" dirty="0" smtClean="0">
                <a:solidFill>
                  <a:sysClr val="windowText" lastClr="000000"/>
                </a:solidFill>
              </a:rPr>
              <a:t>ut the grey and orange dots are perhaps even more important because they might indicate that the service needs to work differently for some people.</a:t>
            </a:r>
            <a:endParaRPr lang="en-GB" sz="1200" i="1" dirty="0" smtClean="0">
              <a:solidFill>
                <a:sysClr val="windowText" lastClr="000000"/>
              </a:solidFill>
            </a:endParaRPr>
          </a:p>
        </p:txBody>
      </p:sp>
    </p:spTree>
    <p:extLst>
      <p:ext uri="{BB962C8B-B14F-4D97-AF65-F5344CB8AC3E}">
        <p14:creationId xmlns:p14="http://schemas.microsoft.com/office/powerpoint/2010/main" val="5074852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844228" y="729000"/>
            <a:ext cx="8503544" cy="5400000"/>
          </a:xfrm>
          <a:prstGeom prst="rect">
            <a:avLst/>
          </a:prstGeom>
        </p:spPr>
      </p:pic>
      <p:sp>
        <p:nvSpPr>
          <p:cNvPr id="4" name="Rectangle 3"/>
          <p:cNvSpPr/>
          <p:nvPr/>
        </p:nvSpPr>
        <p:spPr>
          <a:xfrm>
            <a:off x="4555375" y="1695797"/>
            <a:ext cx="5594465" cy="4051860"/>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ounded Rectangle 2"/>
          <p:cNvSpPr/>
          <p:nvPr/>
        </p:nvSpPr>
        <p:spPr>
          <a:xfrm>
            <a:off x="4638719" y="1953491"/>
            <a:ext cx="5275133" cy="2751512"/>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You can filter the service users shown on the </a:t>
            </a:r>
            <a:r>
              <a:rPr lang="en-GB" sz="1200" b="1" dirty="0" smtClean="0">
                <a:solidFill>
                  <a:sysClr val="windowText" lastClr="000000"/>
                </a:solidFill>
              </a:rPr>
              <a:t>Aggregate Analysis</a:t>
            </a:r>
            <a:r>
              <a:rPr lang="en-GB" sz="1200" dirty="0" smtClean="0">
                <a:solidFill>
                  <a:sysClr val="windowText" lastClr="000000"/>
                </a:solidFill>
              </a:rPr>
              <a:t> sheet by using the cells in the top left of the sheet.</a:t>
            </a:r>
          </a:p>
          <a:p>
            <a:endParaRPr lang="en-GB" sz="1200" dirty="0">
              <a:solidFill>
                <a:sysClr val="windowText" lastClr="000000"/>
              </a:solidFill>
            </a:endParaRPr>
          </a:p>
          <a:p>
            <a:r>
              <a:rPr lang="en-GB" sz="1200" dirty="0" smtClean="0">
                <a:solidFill>
                  <a:sysClr val="windowText" lastClr="000000"/>
                </a:solidFill>
              </a:rPr>
              <a:t>For example, by entering “M” into the </a:t>
            </a:r>
            <a:r>
              <a:rPr lang="en-GB" sz="1200" i="1" dirty="0" smtClean="0">
                <a:solidFill>
                  <a:sysClr val="windowText" lastClr="000000"/>
                </a:solidFill>
              </a:rPr>
              <a:t>Gender </a:t>
            </a:r>
            <a:r>
              <a:rPr lang="en-GB" sz="1200" dirty="0" smtClean="0">
                <a:solidFill>
                  <a:sysClr val="windowText" lastClr="000000"/>
                </a:solidFill>
              </a:rPr>
              <a:t>box, you can show only those Service Users that you assigned a Gender of “M” on the </a:t>
            </a:r>
            <a:r>
              <a:rPr lang="en-GB" sz="1200" b="1" dirty="0" smtClean="0">
                <a:solidFill>
                  <a:sysClr val="windowText" lastClr="000000"/>
                </a:solidFill>
              </a:rPr>
              <a:t>Data</a:t>
            </a:r>
            <a:r>
              <a:rPr lang="en-GB" sz="1200" dirty="0" smtClean="0">
                <a:solidFill>
                  <a:sysClr val="windowText" lastClr="000000"/>
                </a:solidFill>
              </a:rPr>
              <a:t> sheet.</a:t>
            </a:r>
          </a:p>
          <a:p>
            <a:endParaRPr lang="en-GB" sz="1200" dirty="0">
              <a:solidFill>
                <a:sysClr val="windowText" lastClr="000000"/>
              </a:solidFill>
            </a:endParaRPr>
          </a:p>
          <a:p>
            <a:r>
              <a:rPr lang="en-GB" sz="1200" dirty="0" smtClean="0">
                <a:solidFill>
                  <a:sysClr val="windowText" lastClr="000000"/>
                </a:solidFill>
              </a:rPr>
              <a:t>This lets you compare the earliest and latest scores for different groups.</a:t>
            </a:r>
          </a:p>
          <a:p>
            <a:endParaRPr lang="en-GB" sz="1200" dirty="0">
              <a:solidFill>
                <a:sysClr val="windowText" lastClr="000000"/>
              </a:solidFill>
            </a:endParaRPr>
          </a:p>
          <a:p>
            <a:r>
              <a:rPr lang="en-GB" sz="1200" dirty="0" smtClean="0">
                <a:solidFill>
                  <a:sysClr val="windowText" lastClr="000000"/>
                </a:solidFill>
              </a:rPr>
              <a:t>Note, in particular, that you can filter by the </a:t>
            </a:r>
            <a:r>
              <a:rPr lang="en-GB" sz="1200" i="1" dirty="0" smtClean="0">
                <a:solidFill>
                  <a:sysClr val="windowText" lastClr="000000"/>
                </a:solidFill>
              </a:rPr>
              <a:t>Custom 1</a:t>
            </a:r>
            <a:r>
              <a:rPr lang="en-GB" sz="1200" dirty="0" smtClean="0">
                <a:solidFill>
                  <a:sysClr val="windowText" lastClr="000000"/>
                </a:solidFill>
              </a:rPr>
              <a:t> and </a:t>
            </a:r>
            <a:r>
              <a:rPr lang="en-GB" sz="1200" i="1" dirty="0" smtClean="0">
                <a:solidFill>
                  <a:sysClr val="windowText" lastClr="000000"/>
                </a:solidFill>
              </a:rPr>
              <a:t>Custom 2 </a:t>
            </a:r>
            <a:r>
              <a:rPr lang="en-GB" sz="1200" dirty="0" smtClean="0">
                <a:solidFill>
                  <a:sysClr val="windowText" lastClr="000000"/>
                </a:solidFill>
              </a:rPr>
              <a:t>columns – which might be useful if you want to compare different interventions, for example.</a:t>
            </a:r>
          </a:p>
        </p:txBody>
      </p:sp>
    </p:spTree>
    <p:extLst>
      <p:ext uri="{BB962C8B-B14F-4D97-AF65-F5344CB8AC3E}">
        <p14:creationId xmlns:p14="http://schemas.microsoft.com/office/powerpoint/2010/main" val="3354681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3593" y="729000"/>
            <a:ext cx="8504814" cy="5400000"/>
          </a:xfrm>
          <a:prstGeom prst="rect">
            <a:avLst/>
          </a:prstGeom>
        </p:spPr>
      </p:pic>
      <p:sp>
        <p:nvSpPr>
          <p:cNvPr id="3" name="Rounded Rectangle 2"/>
          <p:cNvSpPr/>
          <p:nvPr/>
        </p:nvSpPr>
        <p:spPr>
          <a:xfrm>
            <a:off x="5994663" y="2708956"/>
            <a:ext cx="3541222" cy="1116595"/>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Once you’ve picked a tool, the workbook gives you some information about:</a:t>
            </a:r>
          </a:p>
          <a:p>
            <a:pPr marL="228600" indent="-228600">
              <a:buAutoNum type="arabicParenR"/>
            </a:pPr>
            <a:r>
              <a:rPr lang="en-GB" sz="1200" dirty="0" smtClean="0">
                <a:solidFill>
                  <a:sysClr val="windowText" lastClr="000000"/>
                </a:solidFill>
              </a:rPr>
              <a:t>What kind of scores it expects you to enter.</a:t>
            </a:r>
          </a:p>
          <a:p>
            <a:pPr marL="228600" indent="-228600">
              <a:buAutoNum type="arabicParenR"/>
            </a:pPr>
            <a:r>
              <a:rPr lang="en-GB" sz="1200" dirty="0" smtClean="0">
                <a:solidFill>
                  <a:sysClr val="windowText" lastClr="000000"/>
                </a:solidFill>
              </a:rPr>
              <a:t>How it will interpret those scores.</a:t>
            </a:r>
            <a:endParaRPr lang="en-GB" sz="1200" dirty="0">
              <a:solidFill>
                <a:sysClr val="windowText" lastClr="000000"/>
              </a:solidFill>
            </a:endParaRPr>
          </a:p>
        </p:txBody>
      </p:sp>
      <p:sp>
        <p:nvSpPr>
          <p:cNvPr id="4" name="Rounded Rectangle 3"/>
          <p:cNvSpPr/>
          <p:nvPr/>
        </p:nvSpPr>
        <p:spPr>
          <a:xfrm>
            <a:off x="6096000" y="4512875"/>
            <a:ext cx="3541222" cy="1116595"/>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I’ve picked </a:t>
            </a:r>
            <a:r>
              <a:rPr lang="en-GB" sz="1200" b="1" dirty="0" smtClean="0">
                <a:solidFill>
                  <a:sysClr val="windowText" lastClr="000000"/>
                </a:solidFill>
              </a:rPr>
              <a:t>CORE-OM</a:t>
            </a:r>
            <a:r>
              <a:rPr lang="en-GB" sz="1200" dirty="0" smtClean="0">
                <a:solidFill>
                  <a:sysClr val="windowText" lastClr="000000"/>
                </a:solidFill>
              </a:rPr>
              <a:t>, and you can see that it expects scores between </a:t>
            </a:r>
            <a:r>
              <a:rPr lang="en-GB" sz="1200" b="1" dirty="0" smtClean="0">
                <a:solidFill>
                  <a:sysClr val="windowText" lastClr="000000"/>
                </a:solidFill>
              </a:rPr>
              <a:t>0 and 40</a:t>
            </a:r>
            <a:r>
              <a:rPr lang="en-GB" sz="1200" dirty="0" smtClean="0">
                <a:solidFill>
                  <a:sysClr val="windowText" lastClr="000000"/>
                </a:solidFill>
              </a:rPr>
              <a:t>.</a:t>
            </a:r>
          </a:p>
          <a:p>
            <a:endParaRPr lang="en-GB" sz="1200" dirty="0">
              <a:solidFill>
                <a:sysClr val="windowText" lastClr="000000"/>
              </a:solidFill>
            </a:endParaRPr>
          </a:p>
          <a:p>
            <a:r>
              <a:rPr lang="en-GB" sz="1200" dirty="0" smtClean="0">
                <a:solidFill>
                  <a:sysClr val="windowText" lastClr="000000"/>
                </a:solidFill>
              </a:rPr>
              <a:t>We’ll come back to the other information (‘Reliable improvement…’) later on.</a:t>
            </a:r>
            <a:endParaRPr lang="en-GB" sz="1200" dirty="0">
              <a:solidFill>
                <a:sysClr val="windowText" lastClr="000000"/>
              </a:solidFill>
            </a:endParaRPr>
          </a:p>
        </p:txBody>
      </p:sp>
    </p:spTree>
    <p:extLst>
      <p:ext uri="{BB962C8B-B14F-4D97-AF65-F5344CB8AC3E}">
        <p14:creationId xmlns:p14="http://schemas.microsoft.com/office/powerpoint/2010/main" val="28334795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Saving</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477657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3593" y="729000"/>
            <a:ext cx="8504814" cy="5400000"/>
          </a:xfrm>
          <a:prstGeom prst="rect">
            <a:avLst/>
          </a:prstGeom>
        </p:spPr>
      </p:pic>
      <p:sp>
        <p:nvSpPr>
          <p:cNvPr id="4" name="Rectangle 3"/>
          <p:cNvSpPr/>
          <p:nvPr/>
        </p:nvSpPr>
        <p:spPr>
          <a:xfrm>
            <a:off x="1843594" y="1576873"/>
            <a:ext cx="8354766"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ounded Rectangle 4"/>
          <p:cNvSpPr/>
          <p:nvPr/>
        </p:nvSpPr>
        <p:spPr>
          <a:xfrm>
            <a:off x="3399905" y="3000894"/>
            <a:ext cx="4868487" cy="1961804"/>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smtClean="0">
                <a:solidFill>
                  <a:sysClr val="windowText" lastClr="000000"/>
                </a:solidFill>
              </a:rPr>
              <a:t>Once you’ve selected the tool that you’re going use, you’ll need to make sure you </a:t>
            </a:r>
            <a:r>
              <a:rPr lang="en-GB" sz="1200" b="1" dirty="0" smtClean="0">
                <a:solidFill>
                  <a:sysClr val="windowText" lastClr="000000"/>
                </a:solidFill>
              </a:rPr>
              <a:t>Save</a:t>
            </a:r>
            <a:r>
              <a:rPr lang="en-GB" sz="1200" dirty="0" smtClean="0">
                <a:solidFill>
                  <a:sysClr val="windowText" lastClr="000000"/>
                </a:solidFill>
              </a:rPr>
              <a:t> the workbook for the first time.</a:t>
            </a:r>
          </a:p>
          <a:p>
            <a:endParaRPr lang="en-GB" sz="1200" dirty="0">
              <a:solidFill>
                <a:sysClr val="windowText" lastClr="000000"/>
              </a:solidFill>
            </a:endParaRPr>
          </a:p>
          <a:p>
            <a:r>
              <a:rPr lang="en-GB" sz="1200" dirty="0" smtClean="0">
                <a:solidFill>
                  <a:sysClr val="windowText" lastClr="000000"/>
                </a:solidFill>
              </a:rPr>
              <a:t>You’ll need to agree with your team where you’ll keep this workbook. You should probably keep it on a shared network drive, where all and only your team members can access it.</a:t>
            </a:r>
            <a:br>
              <a:rPr lang="en-GB" sz="1200" dirty="0" smtClean="0">
                <a:solidFill>
                  <a:sysClr val="windowText" lastClr="000000"/>
                </a:solidFill>
              </a:rPr>
            </a:br>
            <a:r>
              <a:rPr lang="en-GB" sz="1200" dirty="0" smtClean="0">
                <a:solidFill>
                  <a:sysClr val="windowText" lastClr="000000"/>
                </a:solidFill>
              </a:rPr>
              <a:t/>
            </a:r>
            <a:br>
              <a:rPr lang="en-GB" sz="1200" dirty="0" smtClean="0">
                <a:solidFill>
                  <a:sysClr val="windowText" lastClr="000000"/>
                </a:solidFill>
              </a:rPr>
            </a:br>
            <a:r>
              <a:rPr lang="en-GB" sz="1200" dirty="0" smtClean="0">
                <a:solidFill>
                  <a:sysClr val="windowText" lastClr="000000"/>
                </a:solidFill>
              </a:rPr>
              <a:t>If you need advice about where to keep the workbook, you should talk to your local IT department.</a:t>
            </a:r>
            <a:endParaRPr lang="en-GB" sz="1200" dirty="0">
              <a:solidFill>
                <a:sysClr val="windowText" lastClr="000000"/>
              </a:solidFill>
            </a:endParaRPr>
          </a:p>
        </p:txBody>
      </p:sp>
    </p:spTree>
    <p:extLst>
      <p:ext uri="{BB962C8B-B14F-4D97-AF65-F5344CB8AC3E}">
        <p14:creationId xmlns:p14="http://schemas.microsoft.com/office/powerpoint/2010/main" val="28234336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43593" y="729000"/>
            <a:ext cx="8504814" cy="5400000"/>
          </a:xfrm>
          <a:prstGeom prst="rect">
            <a:avLst/>
          </a:prstGeom>
        </p:spPr>
      </p:pic>
      <p:sp>
        <p:nvSpPr>
          <p:cNvPr id="6" name="Rectangle 5"/>
          <p:cNvSpPr/>
          <p:nvPr/>
        </p:nvSpPr>
        <p:spPr>
          <a:xfrm>
            <a:off x="1843594" y="1576873"/>
            <a:ext cx="8354766" cy="417078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ounded Rectangle 3"/>
          <p:cNvSpPr/>
          <p:nvPr/>
        </p:nvSpPr>
        <p:spPr>
          <a:xfrm>
            <a:off x="4995949" y="2251814"/>
            <a:ext cx="3532910" cy="2461502"/>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smtClean="0">
                <a:solidFill>
                  <a:sysClr val="windowText" lastClr="000000"/>
                </a:solidFill>
              </a:rPr>
              <a:t>To save the workbook for the first time, click on the </a:t>
            </a:r>
            <a:r>
              <a:rPr lang="en-GB" sz="1200" b="1" dirty="0" smtClean="0">
                <a:solidFill>
                  <a:sysClr val="windowText" lastClr="000000"/>
                </a:solidFill>
              </a:rPr>
              <a:t>File</a:t>
            </a:r>
            <a:r>
              <a:rPr lang="en-GB" sz="1200" dirty="0" smtClean="0">
                <a:solidFill>
                  <a:sysClr val="windowText" lastClr="000000"/>
                </a:solidFill>
              </a:rPr>
              <a:t> menu in the top left.</a:t>
            </a:r>
            <a:endParaRPr lang="en-GB" sz="1200" dirty="0">
              <a:solidFill>
                <a:sysClr val="windowText" lastClr="000000"/>
              </a:solidFill>
            </a:endParaRPr>
          </a:p>
        </p:txBody>
      </p:sp>
      <p:grpSp>
        <p:nvGrpSpPr>
          <p:cNvPr id="12" name="Group 11"/>
          <p:cNvGrpSpPr/>
          <p:nvPr/>
        </p:nvGrpSpPr>
        <p:grpSpPr>
          <a:xfrm>
            <a:off x="1207452" y="1181423"/>
            <a:ext cx="1732212" cy="600601"/>
            <a:chOff x="1207452" y="1181423"/>
            <a:chExt cx="1732212" cy="600601"/>
          </a:xfrm>
        </p:grpSpPr>
        <p:sp>
          <p:nvSpPr>
            <p:cNvPr id="9" name="Rectangle 8"/>
            <p:cNvSpPr/>
            <p:nvPr/>
          </p:nvSpPr>
          <p:spPr>
            <a:xfrm>
              <a:off x="1207452" y="1389907"/>
              <a:ext cx="1732211" cy="392117"/>
            </a:xfrm>
            <a:prstGeom prst="rect">
              <a:avLst/>
            </a:prstGeom>
            <a:solidFill>
              <a:srgbClr val="217346"/>
            </a:solidFill>
            <a:ln w="57150">
              <a:solidFill>
                <a:srgbClr val="227447"/>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bg1"/>
                  </a:solidFill>
                  <a:latin typeface="Segoe UI" panose="020B0502040204020203" pitchFamily="34" charset="0"/>
                  <a:cs typeface="Segoe UI" panose="020B0502040204020203" pitchFamily="34" charset="0"/>
                </a:rPr>
                <a:t>File</a:t>
              </a:r>
              <a:endParaRPr lang="en-GB" sz="2400" b="1" dirty="0">
                <a:solidFill>
                  <a:schemeClr val="bg1"/>
                </a:solidFill>
                <a:latin typeface="Segoe UI" panose="020B0502040204020203" pitchFamily="34" charset="0"/>
                <a:cs typeface="Segoe UI" panose="020B0502040204020203" pitchFamily="34" charset="0"/>
              </a:endParaRPr>
            </a:p>
          </p:txBody>
        </p:sp>
        <p:sp>
          <p:nvSpPr>
            <p:cNvPr id="11" name="Trapezoid 10"/>
            <p:cNvSpPr/>
            <p:nvPr/>
          </p:nvSpPr>
          <p:spPr>
            <a:xfrm>
              <a:off x="1207452" y="1181423"/>
              <a:ext cx="1732212" cy="208484"/>
            </a:xfrm>
            <a:prstGeom prst="trapezoid">
              <a:avLst>
                <a:gd name="adj" fmla="val 326890"/>
              </a:avLst>
            </a:prstGeom>
            <a:noFill/>
            <a:ln w="12700">
              <a:solidFill>
                <a:srgbClr val="22744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dirty="0">
                <a:solidFill>
                  <a:srgbClr val="00B050"/>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24313695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843592" y="729000"/>
            <a:ext cx="8511864" cy="5400000"/>
            <a:chOff x="1843592" y="729000"/>
            <a:chExt cx="8511864" cy="5400000"/>
          </a:xfrm>
        </p:grpSpPr>
        <p:pic>
          <p:nvPicPr>
            <p:cNvPr id="8" name="Picture 7"/>
            <p:cNvPicPr>
              <a:picLocks noChangeAspect="1"/>
            </p:cNvPicPr>
            <p:nvPr/>
          </p:nvPicPr>
          <p:blipFill>
            <a:blip r:embed="rId2"/>
            <a:stretch>
              <a:fillRect/>
            </a:stretch>
          </p:blipFill>
          <p:spPr>
            <a:xfrm>
              <a:off x="1843592" y="729000"/>
              <a:ext cx="8511864" cy="5400000"/>
            </a:xfrm>
            <a:prstGeom prst="rect">
              <a:avLst/>
            </a:prstGeom>
          </p:spPr>
        </p:pic>
        <p:sp>
          <p:nvSpPr>
            <p:cNvPr id="15" name="Rectangle 14"/>
            <p:cNvSpPr/>
            <p:nvPr/>
          </p:nvSpPr>
          <p:spPr>
            <a:xfrm>
              <a:off x="5582817" y="2901820"/>
              <a:ext cx="4130350" cy="3187155"/>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5"/>
          <p:cNvSpPr/>
          <p:nvPr/>
        </p:nvSpPr>
        <p:spPr>
          <a:xfrm>
            <a:off x="2892490" y="731246"/>
            <a:ext cx="7462966" cy="5397754"/>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ounded Rectangle 3"/>
          <p:cNvSpPr/>
          <p:nvPr/>
        </p:nvSpPr>
        <p:spPr>
          <a:xfrm>
            <a:off x="4995949" y="2251814"/>
            <a:ext cx="3532910" cy="2461502"/>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smtClean="0">
                <a:solidFill>
                  <a:sysClr val="windowText" lastClr="000000"/>
                </a:solidFill>
              </a:rPr>
              <a:t>To save the workbook for the first time, click on the </a:t>
            </a:r>
            <a:r>
              <a:rPr lang="en-GB" sz="1200" b="1" dirty="0" smtClean="0">
                <a:solidFill>
                  <a:sysClr val="windowText" lastClr="000000"/>
                </a:solidFill>
              </a:rPr>
              <a:t>File</a:t>
            </a:r>
            <a:r>
              <a:rPr lang="en-GB" sz="1200" dirty="0" smtClean="0">
                <a:solidFill>
                  <a:sysClr val="windowText" lastClr="000000"/>
                </a:solidFill>
              </a:rPr>
              <a:t> menu in the top left.</a:t>
            </a:r>
          </a:p>
          <a:p>
            <a:endParaRPr lang="en-GB" sz="1200" dirty="0">
              <a:solidFill>
                <a:sysClr val="windowText" lastClr="000000"/>
              </a:solidFill>
            </a:endParaRPr>
          </a:p>
          <a:p>
            <a:r>
              <a:rPr lang="en-GB" sz="1200" dirty="0" smtClean="0">
                <a:solidFill>
                  <a:sysClr val="windowText" lastClr="000000"/>
                </a:solidFill>
              </a:rPr>
              <a:t>Then click on the </a:t>
            </a:r>
            <a:r>
              <a:rPr lang="en-GB" sz="1200" b="1" dirty="0" smtClean="0">
                <a:solidFill>
                  <a:sysClr val="windowText" lastClr="000000"/>
                </a:solidFill>
              </a:rPr>
              <a:t>Save As</a:t>
            </a:r>
            <a:r>
              <a:rPr lang="en-GB" sz="1200" dirty="0" smtClean="0">
                <a:solidFill>
                  <a:sysClr val="windowText" lastClr="000000"/>
                </a:solidFill>
              </a:rPr>
              <a:t> option.</a:t>
            </a:r>
            <a:endParaRPr lang="en-GB" sz="1200" dirty="0">
              <a:solidFill>
                <a:sysClr val="windowText" lastClr="000000"/>
              </a:solidFill>
            </a:endParaRPr>
          </a:p>
        </p:txBody>
      </p:sp>
      <p:grpSp>
        <p:nvGrpSpPr>
          <p:cNvPr id="10" name="Group 9"/>
          <p:cNvGrpSpPr/>
          <p:nvPr/>
        </p:nvGrpSpPr>
        <p:grpSpPr>
          <a:xfrm>
            <a:off x="1158786" y="2976972"/>
            <a:ext cx="2407374" cy="736612"/>
            <a:chOff x="1207452" y="1181423"/>
            <a:chExt cx="1732212" cy="736612"/>
          </a:xfrm>
        </p:grpSpPr>
        <p:sp>
          <p:nvSpPr>
            <p:cNvPr id="13" name="Rectangle 12"/>
            <p:cNvSpPr/>
            <p:nvPr/>
          </p:nvSpPr>
          <p:spPr>
            <a:xfrm>
              <a:off x="1207452" y="1389907"/>
              <a:ext cx="1732211" cy="528128"/>
            </a:xfrm>
            <a:prstGeom prst="rect">
              <a:avLst/>
            </a:prstGeom>
            <a:solidFill>
              <a:srgbClr val="217346"/>
            </a:solidFill>
            <a:ln w="57150">
              <a:solidFill>
                <a:srgbClr val="227447"/>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360000" rtlCol="0" anchor="ctr"/>
            <a:lstStyle/>
            <a:p>
              <a:r>
                <a:rPr lang="en-GB" sz="2400" b="1" dirty="0" smtClean="0">
                  <a:solidFill>
                    <a:schemeClr val="bg1"/>
                  </a:solidFill>
                  <a:latin typeface="Segoe UI" panose="020B0502040204020203" pitchFamily="34" charset="0"/>
                  <a:cs typeface="Segoe UI" panose="020B0502040204020203" pitchFamily="34" charset="0"/>
                </a:rPr>
                <a:t>Save As</a:t>
              </a:r>
              <a:endParaRPr lang="en-GB" sz="2400" b="1" dirty="0">
                <a:solidFill>
                  <a:schemeClr val="bg1"/>
                </a:solidFill>
                <a:latin typeface="Segoe UI" panose="020B0502040204020203" pitchFamily="34" charset="0"/>
                <a:cs typeface="Segoe UI" panose="020B0502040204020203" pitchFamily="34" charset="0"/>
              </a:endParaRPr>
            </a:p>
          </p:txBody>
        </p:sp>
        <p:sp>
          <p:nvSpPr>
            <p:cNvPr id="14" name="Trapezoid 13"/>
            <p:cNvSpPr/>
            <p:nvPr/>
          </p:nvSpPr>
          <p:spPr>
            <a:xfrm>
              <a:off x="1207452" y="1181423"/>
              <a:ext cx="1732212" cy="208484"/>
            </a:xfrm>
            <a:prstGeom prst="trapezoid">
              <a:avLst>
                <a:gd name="adj" fmla="val 326890"/>
              </a:avLst>
            </a:prstGeom>
            <a:noFill/>
            <a:ln w="12700">
              <a:solidFill>
                <a:srgbClr val="227447"/>
              </a:solidFill>
            </a:ln>
            <a:effectLst/>
          </p:spPr>
          <p:style>
            <a:lnRef idx="2">
              <a:schemeClr val="accent1">
                <a:shade val="50000"/>
              </a:schemeClr>
            </a:lnRef>
            <a:fillRef idx="1">
              <a:schemeClr val="accent1"/>
            </a:fillRef>
            <a:effectRef idx="0">
              <a:schemeClr val="accent1"/>
            </a:effectRef>
            <a:fontRef idx="minor">
              <a:schemeClr val="lt1"/>
            </a:fontRef>
          </p:style>
          <p:txBody>
            <a:bodyPr lIns="360000" rtlCol="0" anchor="ctr"/>
            <a:lstStyle/>
            <a:p>
              <a:pPr algn="ctr"/>
              <a:endParaRPr lang="en-GB" sz="2400" b="1" dirty="0">
                <a:solidFill>
                  <a:srgbClr val="00B050"/>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1654558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843592" y="729000"/>
            <a:ext cx="8511864" cy="5400000"/>
            <a:chOff x="1843592" y="729000"/>
            <a:chExt cx="8511864" cy="5400000"/>
          </a:xfrm>
        </p:grpSpPr>
        <p:pic>
          <p:nvPicPr>
            <p:cNvPr id="8" name="Picture 7"/>
            <p:cNvPicPr>
              <a:picLocks noChangeAspect="1"/>
            </p:cNvPicPr>
            <p:nvPr/>
          </p:nvPicPr>
          <p:blipFill>
            <a:blip r:embed="rId2"/>
            <a:stretch>
              <a:fillRect/>
            </a:stretch>
          </p:blipFill>
          <p:spPr>
            <a:xfrm>
              <a:off x="1843592" y="729000"/>
              <a:ext cx="8511864" cy="5400000"/>
            </a:xfrm>
            <a:prstGeom prst="rect">
              <a:avLst/>
            </a:prstGeom>
          </p:spPr>
        </p:pic>
        <p:sp>
          <p:nvSpPr>
            <p:cNvPr id="15" name="Rectangle 14"/>
            <p:cNvSpPr/>
            <p:nvPr/>
          </p:nvSpPr>
          <p:spPr>
            <a:xfrm>
              <a:off x="5582817" y="2901820"/>
              <a:ext cx="4130350" cy="3187155"/>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p:cNvSpPr/>
          <p:nvPr/>
        </p:nvSpPr>
        <p:spPr>
          <a:xfrm>
            <a:off x="2892490" y="729000"/>
            <a:ext cx="7462965" cy="3824339"/>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ounded Rectangle 3"/>
          <p:cNvSpPr/>
          <p:nvPr/>
        </p:nvSpPr>
        <p:spPr>
          <a:xfrm>
            <a:off x="4995949" y="2251814"/>
            <a:ext cx="3532910" cy="2461502"/>
          </a:xfrm>
          <a:prstGeom prst="roundRect">
            <a:avLst/>
          </a:prstGeom>
          <a:solidFill>
            <a:schemeClr val="bg1"/>
          </a:solidFill>
          <a:ln>
            <a:solidFill>
              <a:schemeClr val="tx1">
                <a:lumMod val="75000"/>
                <a:lumOff val="25000"/>
              </a:schemeClr>
            </a:solidFill>
          </a:ln>
          <a:effectLst>
            <a:outerShdw blurRad="762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200" dirty="0" smtClean="0">
                <a:solidFill>
                  <a:sysClr val="windowText" lastClr="000000"/>
                </a:solidFill>
              </a:rPr>
              <a:t>To save the workbook for the first time, click on the </a:t>
            </a:r>
            <a:r>
              <a:rPr lang="en-GB" sz="1200" b="1" dirty="0" smtClean="0">
                <a:solidFill>
                  <a:sysClr val="windowText" lastClr="000000"/>
                </a:solidFill>
              </a:rPr>
              <a:t>File</a:t>
            </a:r>
            <a:r>
              <a:rPr lang="en-GB" sz="1200" dirty="0" smtClean="0">
                <a:solidFill>
                  <a:sysClr val="windowText" lastClr="000000"/>
                </a:solidFill>
              </a:rPr>
              <a:t> menu in the top left.</a:t>
            </a:r>
          </a:p>
          <a:p>
            <a:endParaRPr lang="en-GB" sz="1200" dirty="0">
              <a:solidFill>
                <a:sysClr val="windowText" lastClr="000000"/>
              </a:solidFill>
            </a:endParaRPr>
          </a:p>
          <a:p>
            <a:r>
              <a:rPr lang="en-GB" sz="1200" dirty="0" smtClean="0">
                <a:solidFill>
                  <a:sysClr val="windowText" lastClr="000000"/>
                </a:solidFill>
              </a:rPr>
              <a:t>Then click on the </a:t>
            </a:r>
            <a:r>
              <a:rPr lang="en-GB" sz="1200" b="1" dirty="0" smtClean="0">
                <a:solidFill>
                  <a:sysClr val="windowText" lastClr="000000"/>
                </a:solidFill>
              </a:rPr>
              <a:t>Save As</a:t>
            </a:r>
            <a:r>
              <a:rPr lang="en-GB" sz="1200" dirty="0" smtClean="0">
                <a:solidFill>
                  <a:sysClr val="windowText" lastClr="000000"/>
                </a:solidFill>
              </a:rPr>
              <a:t> option.</a:t>
            </a:r>
          </a:p>
          <a:p>
            <a:endParaRPr lang="en-GB" sz="1200" dirty="0">
              <a:solidFill>
                <a:sysClr val="windowText" lastClr="000000"/>
              </a:solidFill>
            </a:endParaRPr>
          </a:p>
          <a:p>
            <a:r>
              <a:rPr lang="en-GB" sz="1200" dirty="0" smtClean="0">
                <a:solidFill>
                  <a:sysClr val="windowText" lastClr="000000"/>
                </a:solidFill>
              </a:rPr>
              <a:t>Then click on the </a:t>
            </a:r>
            <a:r>
              <a:rPr lang="en-GB" sz="1200" b="1" dirty="0" smtClean="0">
                <a:solidFill>
                  <a:sysClr val="windowText" lastClr="000000"/>
                </a:solidFill>
              </a:rPr>
              <a:t>Browse</a:t>
            </a:r>
            <a:r>
              <a:rPr lang="en-GB" sz="1200" dirty="0" smtClean="0">
                <a:solidFill>
                  <a:sysClr val="windowText" lastClr="000000"/>
                </a:solidFill>
              </a:rPr>
              <a:t> option. </a:t>
            </a:r>
            <a:endParaRPr lang="en-GB" sz="1200" dirty="0">
              <a:solidFill>
                <a:sysClr val="windowText" lastClr="000000"/>
              </a:solidFill>
            </a:endParaRPr>
          </a:p>
        </p:txBody>
      </p:sp>
      <p:sp>
        <p:nvSpPr>
          <p:cNvPr id="2" name="Rectangle 1"/>
          <p:cNvSpPr/>
          <p:nvPr/>
        </p:nvSpPr>
        <p:spPr>
          <a:xfrm>
            <a:off x="3169353" y="4618652"/>
            <a:ext cx="1184307" cy="419879"/>
          </a:xfrm>
          <a:prstGeom prst="rect">
            <a:avLst/>
          </a:prstGeom>
          <a:noFill/>
          <a:ln>
            <a:solidFill>
              <a:schemeClr val="accent4">
                <a:lumMod val="40000"/>
                <a:lumOff val="60000"/>
              </a:schemeClr>
            </a:solidFill>
          </a:ln>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843592" y="729000"/>
            <a:ext cx="1046269" cy="5390671"/>
          </a:xfrm>
          <a:prstGeom prst="rect">
            <a:avLst/>
          </a:prstGeom>
          <a:solidFill>
            <a:schemeClr val="bg1">
              <a:alpha val="7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488615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10025</TotalTime>
  <Words>1999</Words>
  <Application>Microsoft Office PowerPoint</Application>
  <PresentationFormat>Widescreen</PresentationFormat>
  <Paragraphs>147</Paragraphs>
  <Slides>34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Calibri Light</vt:lpstr>
      <vt:lpstr>Segoe UI</vt:lpstr>
      <vt:lpstr>Office Theme</vt:lpstr>
      <vt:lpstr>Setup</vt:lpstr>
      <vt:lpstr>PowerPoint Presentation</vt:lpstr>
      <vt:lpstr>PowerPoint Presentation</vt:lpstr>
      <vt:lpstr>PowerPoint Presentation</vt:lpstr>
      <vt:lpstr>Saving</vt:lpstr>
      <vt:lpstr>PowerPoint Presentation</vt:lpstr>
      <vt:lpstr>PowerPoint Presentation</vt:lpstr>
      <vt:lpstr>PowerPoint Presentation</vt:lpstr>
      <vt:lpstr>PowerPoint Presentation</vt:lpstr>
      <vt:lpstr>PowerPoint Presentation</vt:lpstr>
      <vt:lpstr>PowerPoint Presentation</vt:lpstr>
      <vt:lpstr>Data Entry</vt:lpstr>
      <vt:lpstr>PowerPoint Presentation</vt:lpstr>
      <vt:lpstr>PowerPoint Presentation</vt:lpstr>
      <vt:lpstr>PowerPoint Presentation</vt:lpstr>
      <vt:lpstr>PowerPoint Presentation</vt:lpstr>
      <vt:lpstr>PowerPoint Presentation</vt:lpstr>
      <vt:lpstr>PowerPoint Presentation</vt:lpstr>
      <vt:lpstr>Person-level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Aggregate Analysis</vt:lpstr>
      <vt:lpstr>PowerPoint Presentation</vt:lpstr>
      <vt:lpstr>PowerPoint Presentation</vt:lpstr>
      <vt:lpstr>PowerPoint Presentation</vt:lpstr>
      <vt:lpstr>PowerPoint Presentation</vt:lpstr>
      <vt:lpstr>PowerPoint Presentation</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Setup</dc:title>
  <dc:creator>Adam Watkins (Public Health Wales - No. 2 Capital Quarter)</dc:creator>
  <cp:lastModifiedBy>Chris McSweeney</cp:lastModifiedBy>
  <cp:revision>35</cp:revision>
  <dcterms:created xsi:type="dcterms:W3CDTF">2021-04-19T08:22:04Z</dcterms:created>
  <dcterms:modified xsi:type="dcterms:W3CDTF">2021-06-10T10:23:36Z</dcterms:modified>
</cp:coreProperties>
</file>