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261" r:id="rId6"/>
    <p:sldId id="277" r:id="rId7"/>
    <p:sldId id="276" r:id="rId8"/>
    <p:sldId id="275" r:id="rId9"/>
    <p:sldId id="257" r:id="rId10"/>
    <p:sldId id="258" r:id="rId11"/>
    <p:sldId id="259" r:id="rId12"/>
    <p:sldId id="260" r:id="rId13"/>
    <p:sldId id="278" r:id="rId14"/>
    <p:sldId id="262" r:id="rId15"/>
    <p:sldId id="280" r:id="rId16"/>
    <p:sldId id="279" r:id="rId17"/>
    <p:sldId id="263" r:id="rId18"/>
    <p:sldId id="266" r:id="rId19"/>
    <p:sldId id="267" r:id="rId20"/>
    <p:sldId id="271" r:id="rId21"/>
    <p:sldId id="27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4B6E"/>
    <a:srgbClr val="7F6000"/>
    <a:srgbClr val="694C21"/>
    <a:srgbClr val="604900"/>
    <a:srgbClr val="43193E"/>
    <a:srgbClr val="012D24"/>
    <a:srgbClr val="6A2862"/>
    <a:srgbClr val="3D6372"/>
    <a:srgbClr val="84327A"/>
    <a:srgbClr val="015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D1B064-3C3E-4FB7-8F09-41CE2E52FE4F}" v="20" dt="2024-06-03T08:44:19.3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72855" autoAdjust="0"/>
  </p:normalViewPr>
  <p:slideViewPr>
    <p:cSldViewPr snapToGrid="0">
      <p:cViewPr varScale="1">
        <p:scale>
          <a:sx n="83" d="100"/>
          <a:sy n="83" d="100"/>
        </p:scale>
        <p:origin x="108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4673A-1017-41F8-98D3-31FB9563E467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A68A5-3E9C-47E8-A2D0-4B6337FFA1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87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799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Earlier work estimated mortality rate from COVID-19 in the people identified as 3x-6x higher than wider population</a:t>
            </a:r>
          </a:p>
          <a:p>
            <a:endParaRPr lang="en-GB" dirty="0"/>
          </a:p>
          <a:p>
            <a:r>
              <a:rPr lang="en-GB" dirty="0"/>
              <a:t>Some respiratory deaths from other causes displaced by COVID-19</a:t>
            </a:r>
          </a:p>
          <a:p>
            <a:endParaRPr lang="en-GB" dirty="0"/>
          </a:p>
          <a:p>
            <a:r>
              <a:rPr lang="en-GB" dirty="0"/>
              <a:t>Relevance to:</a:t>
            </a:r>
            <a:br>
              <a:rPr lang="en-GB" dirty="0"/>
            </a:br>
            <a:r>
              <a:rPr lang="en-GB" dirty="0"/>
              <a:t>- Vaccination</a:t>
            </a:r>
          </a:p>
          <a:p>
            <a:r>
              <a:rPr lang="en-GB" dirty="0"/>
              <a:t>- Early identification of illness</a:t>
            </a:r>
          </a:p>
          <a:p>
            <a:r>
              <a:rPr lang="en-GB" dirty="0"/>
              <a:t>- Early identification of deterioration</a:t>
            </a:r>
          </a:p>
          <a:p>
            <a:endParaRPr lang="en-GB" dirty="0"/>
          </a:p>
          <a:p>
            <a:r>
              <a:rPr lang="en-GB" dirty="0"/>
              <a:t>Communication and cognitive impairment?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076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Unclear if any apparent change is meaningful – but clearly not a decrease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723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Warning – ask at the end of this 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753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30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4000" dirty="0"/>
              <a:t>Overlaps but different from:</a:t>
            </a:r>
          </a:p>
          <a:p>
            <a:pPr lvl="1"/>
            <a:r>
              <a:rPr lang="en-GB" sz="3600" dirty="0"/>
              <a:t>15,000 people on GP LD registers</a:t>
            </a:r>
          </a:p>
          <a:p>
            <a:pPr lvl="1"/>
            <a:r>
              <a:rPr lang="en-GB" sz="3600" dirty="0"/>
              <a:t>60,000 people with a learning disability</a:t>
            </a:r>
          </a:p>
          <a:p>
            <a:pPr lvl="1"/>
            <a:r>
              <a:rPr lang="en-GB" sz="3600" dirty="0"/>
              <a:t>People known to LD specialist services</a:t>
            </a:r>
            <a:br>
              <a:rPr lang="en-GB" sz="3600" dirty="0"/>
            </a:br>
            <a:endParaRPr lang="en-GB" sz="3600" dirty="0"/>
          </a:p>
          <a:p>
            <a:r>
              <a:rPr lang="en-GB" sz="4000" dirty="0"/>
              <a:t>Different to </a:t>
            </a:r>
            <a:r>
              <a:rPr lang="en-GB" sz="4000" dirty="0" err="1"/>
              <a:t>LeDeR</a:t>
            </a:r>
            <a:r>
              <a:rPr lang="en-GB" sz="4000" dirty="0"/>
              <a:t> in England, Scottish analyses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Diagnoses found in the ‘Admitted Patient Care Data set’ (APC Ds). This is roughly equivalent to ‘PEDW’</a:t>
            </a:r>
          </a:p>
          <a:p>
            <a:endParaRPr lang="en-GB" dirty="0"/>
          </a:p>
          <a:p>
            <a:r>
              <a:rPr lang="en-GB" dirty="0" err="1"/>
              <a:t>LeDeR</a:t>
            </a:r>
            <a:r>
              <a:rPr lang="en-GB" dirty="0"/>
              <a:t> works backwards from reported deaths</a:t>
            </a:r>
          </a:p>
          <a:p>
            <a:endParaRPr lang="en-GB" dirty="0"/>
          </a:p>
          <a:p>
            <a:r>
              <a:rPr lang="en-GB" dirty="0"/>
              <a:t>Scotland has access to other data sources</a:t>
            </a:r>
          </a:p>
          <a:p>
            <a:endParaRPr lang="en-GB" dirty="0"/>
          </a:p>
          <a:p>
            <a:r>
              <a:rPr lang="en-GB" dirty="0"/>
              <a:t>Only looked at people aged 4 and over, similar to </a:t>
            </a:r>
            <a:r>
              <a:rPr lang="en-GB" dirty="0" err="1"/>
              <a:t>LeDeR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596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Each year after 2012, about 5-8% of the people are ‘newly discovered’ that year (i.e. they had a hospital admission and a coded diagnoses was recorded for the first time)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769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People with </a:t>
            </a:r>
            <a:r>
              <a:rPr lang="en-GB"/>
              <a:t>learning disabilities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740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Very roughly similar to </a:t>
            </a:r>
            <a:r>
              <a:rPr lang="en-GB" dirty="0" err="1"/>
              <a:t>LeDeR</a:t>
            </a:r>
            <a:r>
              <a:rPr lang="en-GB" dirty="0"/>
              <a:t> and Scottish findings, despite difference in method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99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Very roughly similar to </a:t>
            </a:r>
            <a:r>
              <a:rPr lang="en-GB" dirty="0" err="1"/>
              <a:t>LeDeR</a:t>
            </a:r>
            <a:r>
              <a:rPr lang="en-GB" dirty="0"/>
              <a:t> and Scottish findings, despite difference in method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10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984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47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based on what ONS determines based on the death certificate, groupings are our own.</a:t>
            </a:r>
          </a:p>
          <a:p>
            <a:endParaRPr lang="en-GB" dirty="0"/>
          </a:p>
          <a:p>
            <a:r>
              <a:rPr lang="en-GB" dirty="0"/>
              <a:t>‘Other’ broken down in an appendix.</a:t>
            </a:r>
          </a:p>
          <a:p>
            <a:endParaRPr lang="en-GB" dirty="0"/>
          </a:p>
          <a:p>
            <a:r>
              <a:rPr lang="en-GB" dirty="0"/>
              <a:t>Underlying cause of death can mask causes of death that are more relevant to safety – people dying ‘of’ Down’s syndrome often have a causal route to death involving e.g. respiratory infections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A68A5-3E9C-47E8-A2D0-4B6337FFA1C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99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80000">
                <a:schemeClr val="tx2"/>
              </a:gs>
              <a:gs pos="52000">
                <a:schemeClr val="tx2"/>
              </a:gs>
              <a:gs pos="66000">
                <a:schemeClr val="tx2">
                  <a:lumMod val="97000"/>
                  <a:lumOff val="3000"/>
                </a:schemeClr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F24482-46A7-4F42-878B-382B0EDF85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022703" y="147020"/>
            <a:ext cx="2882644" cy="63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5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61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6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13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18457"/>
            <a:ext cx="12195110" cy="613954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14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42392"/>
            <a:ext cx="5181600" cy="52345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942392"/>
            <a:ext cx="5181600" cy="52345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411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3" y="1"/>
            <a:ext cx="9069354" cy="7371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8600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806920"/>
            <a:ext cx="5157787" cy="438274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600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806920"/>
            <a:ext cx="5183188" cy="43827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243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96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68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249" y="-30162"/>
            <a:ext cx="8826759" cy="776611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354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589" y="0"/>
            <a:ext cx="8742782" cy="746449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3932237" cy="488156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81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6725817" y="1886620"/>
            <a:ext cx="5125004" cy="4485355"/>
            <a:chOff x="6725817" y="1886620"/>
            <a:chExt cx="5125004" cy="4485355"/>
          </a:xfrm>
        </p:grpSpPr>
        <p:sp>
          <p:nvSpPr>
            <p:cNvPr id="9" name="Hexagon 8"/>
            <p:cNvSpPr/>
            <p:nvPr userDrawn="1"/>
          </p:nvSpPr>
          <p:spPr>
            <a:xfrm>
              <a:off x="7004745" y="1886620"/>
              <a:ext cx="3920838" cy="3380034"/>
            </a:xfrm>
            <a:prstGeom prst="hexagon">
              <a:avLst/>
            </a:prstGeom>
            <a:gradFill flip="none" rotWithShape="1">
              <a:gsLst>
                <a:gs pos="0">
                  <a:schemeClr val="tx2">
                    <a:alpha val="1000"/>
                  </a:schemeClr>
                </a:gs>
                <a:gs pos="88000">
                  <a:schemeClr val="tx2">
                    <a:alpha val="12000"/>
                  </a:schemeClr>
                </a:gs>
              </a:gsLst>
              <a:lin ang="42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Hexagon 10"/>
            <p:cNvSpPr/>
            <p:nvPr userDrawn="1"/>
          </p:nvSpPr>
          <p:spPr>
            <a:xfrm rot="10800000">
              <a:off x="6725817" y="4526640"/>
              <a:ext cx="1716832" cy="1480028"/>
            </a:xfrm>
            <a:prstGeom prst="hexagon">
              <a:avLst/>
            </a:prstGeom>
            <a:gradFill flip="none" rotWithShape="1">
              <a:gsLst>
                <a:gs pos="0">
                  <a:schemeClr val="tx2">
                    <a:alpha val="1000"/>
                  </a:schemeClr>
                </a:gs>
                <a:gs pos="88000">
                  <a:schemeClr val="tx2">
                    <a:alpha val="12000"/>
                  </a:schemeClr>
                </a:gs>
              </a:gsLst>
              <a:lin ang="42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Hexagon 11"/>
            <p:cNvSpPr/>
            <p:nvPr userDrawn="1"/>
          </p:nvSpPr>
          <p:spPr>
            <a:xfrm rot="17805903">
              <a:off x="9732781" y="2302236"/>
              <a:ext cx="2274931" cy="1961148"/>
            </a:xfrm>
            <a:prstGeom prst="hexagon">
              <a:avLst/>
            </a:prstGeom>
            <a:gradFill flip="none" rotWithShape="1">
              <a:gsLst>
                <a:gs pos="0">
                  <a:schemeClr val="tx2">
                    <a:alpha val="1000"/>
                  </a:schemeClr>
                </a:gs>
                <a:gs pos="88000">
                  <a:schemeClr val="tx2">
                    <a:alpha val="12000"/>
                  </a:schemeClr>
                </a:gs>
              </a:gsLst>
              <a:lin ang="42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Hexagon 12"/>
            <p:cNvSpPr/>
            <p:nvPr userDrawn="1"/>
          </p:nvSpPr>
          <p:spPr>
            <a:xfrm rot="10800000">
              <a:off x="10213547" y="5003170"/>
              <a:ext cx="1587813" cy="1368805"/>
            </a:xfrm>
            <a:prstGeom prst="hexagon">
              <a:avLst/>
            </a:prstGeom>
            <a:gradFill flip="none" rotWithShape="1">
              <a:gsLst>
                <a:gs pos="0">
                  <a:schemeClr val="tx2">
                    <a:alpha val="1000"/>
                  </a:schemeClr>
                </a:gs>
                <a:gs pos="88000">
                  <a:schemeClr val="tx2">
                    <a:alpha val="12000"/>
                  </a:schemeClr>
                </a:gs>
              </a:gsLst>
              <a:lin ang="4200000" scaled="0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04AAF-F54E-4584-BFE6-00F494598F91}" type="datetimeFigureOut">
              <a:rPr lang="en-GB" smtClean="0"/>
              <a:t>19/03/2025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D9494-814B-49E5-8B1A-0CE24FF217C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75788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5942" y="0"/>
            <a:ext cx="9216448" cy="757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F24482-46A7-4F42-878B-382B0EDF859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9605319" y="114368"/>
            <a:ext cx="2393752" cy="52914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9837" y="1107562"/>
            <a:ext cx="11017588" cy="5069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4901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49A8F-3A2D-63AE-B897-3456A1E740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42449"/>
            <a:ext cx="9144000" cy="3973101"/>
          </a:xfrm>
        </p:spPr>
        <p:txBody>
          <a:bodyPr>
            <a:normAutofit fontScale="90000"/>
          </a:bodyPr>
          <a:lstStyle/>
          <a:p>
            <a:r>
              <a:rPr lang="en-GB" dirty="0"/>
              <a:t>Mortality of</a:t>
            </a:r>
            <a:br>
              <a:rPr lang="en-GB" dirty="0"/>
            </a:br>
            <a:r>
              <a:rPr lang="en-GB" dirty="0"/>
              <a:t>People with a Learning Disability</a:t>
            </a:r>
            <a:br>
              <a:rPr lang="en-GB" dirty="0"/>
            </a:br>
            <a:r>
              <a:rPr lang="en-GB" dirty="0"/>
              <a:t>in Wales, 2012-2022</a:t>
            </a:r>
          </a:p>
        </p:txBody>
      </p:sp>
    </p:spTree>
    <p:extLst>
      <p:ext uri="{BB962C8B-B14F-4D97-AF65-F5344CB8AC3E}">
        <p14:creationId xmlns:p14="http://schemas.microsoft.com/office/powerpoint/2010/main" val="4019482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B8EC5-E135-7FBB-E373-7D9D4B4CF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 at death</a:t>
            </a:r>
          </a:p>
        </p:txBody>
      </p:sp>
      <p:pic>
        <p:nvPicPr>
          <p:cNvPr id="4" name="Content Placeholder 3" descr="A bar chart of the number of deaths of people with a learning disability identified, between 2012 and 2022, broken down by 5 year age groups.&#10;&#10;The chart peaks in the 65-69 year age group, with over 400 deaths in this group.">
            <a:extLst>
              <a:ext uri="{FF2B5EF4-FFF2-40B4-BE49-F238E27FC236}">
                <a16:creationId xmlns:a16="http://schemas.microsoft.com/office/drawing/2014/main" id="{780DC2DC-AC30-D29F-359E-28467E93C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94456" y="1142799"/>
            <a:ext cx="7124344" cy="50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908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B8EC5-E135-7FBB-E373-7D9D4B4CF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 at death</a:t>
            </a:r>
          </a:p>
        </p:txBody>
      </p:sp>
      <p:pic>
        <p:nvPicPr>
          <p:cNvPr id="4" name="Content Placeholder 3" descr="A bar chart of the number of deaths of people with a learning disability identified, between 2012 and 2022, broken down by 5 year age groups.&#10;&#10;The chart peaks in the 65-69 year age group, with over 400 deaths in this group.">
            <a:extLst>
              <a:ext uri="{FF2B5EF4-FFF2-40B4-BE49-F238E27FC236}">
                <a16:creationId xmlns:a16="http://schemas.microsoft.com/office/drawing/2014/main" id="{780DC2DC-AC30-D29F-359E-28467E93C9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94456" y="1142799"/>
            <a:ext cx="7124344" cy="50688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4C5EF7-BB3D-9B20-2302-603BE6CB6F57}"/>
              </a:ext>
            </a:extLst>
          </p:cNvPr>
          <p:cNvSpPr txBox="1"/>
          <p:nvPr/>
        </p:nvSpPr>
        <p:spPr>
          <a:xfrm>
            <a:off x="443734" y="1430474"/>
            <a:ext cx="342433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>
                <a:solidFill>
                  <a:srgbClr val="3D6372"/>
                </a:solidFill>
              </a:rPr>
              <a:t>Half of people </a:t>
            </a:r>
            <a:br>
              <a:rPr lang="en-GB" sz="2800" dirty="0">
                <a:solidFill>
                  <a:srgbClr val="3D6372"/>
                </a:solidFill>
              </a:rPr>
            </a:br>
            <a:r>
              <a:rPr lang="en-GB" sz="2800" dirty="0">
                <a:solidFill>
                  <a:srgbClr val="3D6372"/>
                </a:solidFill>
              </a:rPr>
              <a:t>die at or before</a:t>
            </a:r>
            <a:br>
              <a:rPr lang="en-GB" sz="2800" dirty="0">
                <a:solidFill>
                  <a:srgbClr val="3D6372"/>
                </a:solidFill>
              </a:rPr>
            </a:br>
            <a:r>
              <a:rPr lang="en-GB" sz="2800" b="1" dirty="0">
                <a:solidFill>
                  <a:srgbClr val="3D6372"/>
                </a:solidFill>
              </a:rPr>
              <a:t>65 years old</a:t>
            </a:r>
            <a:br>
              <a:rPr lang="en-GB" sz="2800" dirty="0"/>
            </a:br>
            <a:r>
              <a:rPr lang="en-GB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(vs 83 in wider pop.)</a:t>
            </a:r>
            <a:br>
              <a:rPr lang="en-GB" sz="2800" dirty="0"/>
            </a:br>
            <a:br>
              <a:rPr lang="en-GB" sz="2800" dirty="0"/>
            </a:br>
            <a:r>
              <a:rPr lang="en-GB" sz="2800" dirty="0">
                <a:solidFill>
                  <a:srgbClr val="3D6372"/>
                </a:solidFill>
              </a:rPr>
              <a:t>Most common </a:t>
            </a:r>
            <a:br>
              <a:rPr lang="en-GB" sz="2800" dirty="0">
                <a:solidFill>
                  <a:srgbClr val="3D6372"/>
                </a:solidFill>
              </a:rPr>
            </a:br>
            <a:r>
              <a:rPr lang="en-GB" sz="2800" dirty="0">
                <a:solidFill>
                  <a:srgbClr val="3D6372"/>
                </a:solidFill>
              </a:rPr>
              <a:t>age at death</a:t>
            </a:r>
            <a:br>
              <a:rPr lang="en-GB" sz="2800" dirty="0">
                <a:solidFill>
                  <a:srgbClr val="3D6372"/>
                </a:solidFill>
              </a:rPr>
            </a:br>
            <a:r>
              <a:rPr lang="en-GB" sz="2800" b="1" dirty="0">
                <a:solidFill>
                  <a:srgbClr val="3D6372"/>
                </a:solidFill>
              </a:rPr>
              <a:t>67 years old</a:t>
            </a:r>
            <a:br>
              <a:rPr lang="en-GB" sz="2800" dirty="0"/>
            </a:b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(vs 87 in wider pop.)</a:t>
            </a:r>
          </a:p>
        </p:txBody>
      </p:sp>
    </p:spTree>
    <p:extLst>
      <p:ext uri="{BB962C8B-B14F-4D97-AF65-F5344CB8AC3E}">
        <p14:creationId xmlns:p14="http://schemas.microsoft.com/office/powerpoint/2010/main" val="1092016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0E07-5D12-839A-6BF6-747AA669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Underlying causes of death</a:t>
            </a:r>
          </a:p>
        </p:txBody>
      </p:sp>
      <p:pic>
        <p:nvPicPr>
          <p:cNvPr id="4" name="Content Placeholder 3" descr="A treemap chart showing underlying causes of death for 3299 people with a learning disability, grouped.&#10;&#10;Large groups include:&#10;- Cancer and other tumours (n=507)&#10;- Respiratory infections (n=499)&#10;- Ischaemic heart diseases (n=272)&#10;- Learning disabilities (n=252)&#10;- Dementia (n=226)&#10;">
            <a:extLst>
              <a:ext uri="{FF2B5EF4-FFF2-40B4-BE49-F238E27FC236}">
                <a16:creationId xmlns:a16="http://schemas.microsoft.com/office/drawing/2014/main" id="{26AAE974-E196-E067-E508-515DB45C3C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526" y="1015477"/>
            <a:ext cx="6301572" cy="5570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4122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0EC729A-E9EB-9718-A555-1DB48FD1E09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41384" y="1019865"/>
            <a:ext cx="6297714" cy="55661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500E07-5D12-839A-6BF6-747AA669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Underlying causes of death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21CD74-8AE3-404A-F3DC-02F4B800D7CA}"/>
              </a:ext>
            </a:extLst>
          </p:cNvPr>
          <p:cNvSpPr txBox="1"/>
          <p:nvPr/>
        </p:nvSpPr>
        <p:spPr>
          <a:xfrm>
            <a:off x="410902" y="2084907"/>
            <a:ext cx="28184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7F6000"/>
                </a:solidFill>
              </a:rPr>
              <a:t>Infections to do with</a:t>
            </a:r>
            <a:br>
              <a:rPr lang="en-GB" b="1" dirty="0">
                <a:solidFill>
                  <a:srgbClr val="7F6000"/>
                </a:solidFill>
              </a:rPr>
            </a:br>
            <a:r>
              <a:rPr lang="en-GB" b="1" dirty="0">
                <a:solidFill>
                  <a:srgbClr val="7F6000"/>
                </a:solidFill>
              </a:rPr>
              <a:t>breathing caused</a:t>
            </a:r>
            <a:br>
              <a:rPr lang="en-GB" b="1" dirty="0">
                <a:solidFill>
                  <a:srgbClr val="7F6000"/>
                </a:solidFill>
              </a:rPr>
            </a:br>
            <a:r>
              <a:rPr lang="en-GB" b="1" dirty="0">
                <a:solidFill>
                  <a:srgbClr val="7F6000"/>
                </a:solidFill>
              </a:rPr>
              <a:t>15 in 100 deaths</a:t>
            </a:r>
            <a:endParaRPr lang="en-GB" sz="1800" b="1" dirty="0">
              <a:solidFill>
                <a:srgbClr val="7F6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600E92-EB70-8A18-86BF-70D025FBC28D}"/>
              </a:ext>
            </a:extLst>
          </p:cNvPr>
          <p:cNvSpPr txBox="1"/>
          <p:nvPr/>
        </p:nvSpPr>
        <p:spPr>
          <a:xfrm>
            <a:off x="8419860" y="2361906"/>
            <a:ext cx="2818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694C21"/>
                </a:solidFill>
              </a:rPr>
              <a:t>Cancer caused</a:t>
            </a:r>
            <a:br>
              <a:rPr lang="en-GB" b="1" dirty="0">
                <a:solidFill>
                  <a:srgbClr val="694C21"/>
                </a:solidFill>
              </a:rPr>
            </a:br>
            <a:r>
              <a:rPr lang="en-GB" b="1" dirty="0">
                <a:solidFill>
                  <a:srgbClr val="694C21"/>
                </a:solidFill>
              </a:rPr>
              <a:t>15 in 100 deaths</a:t>
            </a:r>
            <a:endParaRPr lang="en-GB" sz="1800" b="1" dirty="0">
              <a:solidFill>
                <a:srgbClr val="694C2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E5C0FD-979F-034E-CC39-35327E346FF5}"/>
              </a:ext>
            </a:extLst>
          </p:cNvPr>
          <p:cNvSpPr txBox="1"/>
          <p:nvPr/>
        </p:nvSpPr>
        <p:spPr>
          <a:xfrm>
            <a:off x="329877" y="3802930"/>
            <a:ext cx="28184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364B6E"/>
                </a:solidFill>
              </a:rPr>
              <a:t>Heart disease and</a:t>
            </a:r>
            <a:br>
              <a:rPr lang="en-GB" b="1" dirty="0">
                <a:solidFill>
                  <a:srgbClr val="364B6E"/>
                </a:solidFill>
              </a:rPr>
            </a:br>
            <a:r>
              <a:rPr lang="en-GB" b="1" dirty="0">
                <a:solidFill>
                  <a:srgbClr val="364B6E"/>
                </a:solidFill>
              </a:rPr>
              <a:t>stroke caused</a:t>
            </a:r>
            <a:br>
              <a:rPr lang="en-GB" b="1" dirty="0">
                <a:solidFill>
                  <a:srgbClr val="364B6E"/>
                </a:solidFill>
              </a:rPr>
            </a:br>
            <a:r>
              <a:rPr lang="en-GB" b="1" dirty="0">
                <a:solidFill>
                  <a:srgbClr val="364B6E"/>
                </a:solidFill>
              </a:rPr>
              <a:t>12 in 100 deaths</a:t>
            </a:r>
            <a:endParaRPr lang="en-GB" sz="1800" b="1" dirty="0">
              <a:solidFill>
                <a:srgbClr val="364B6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CCF7E7-A6FB-9395-543A-7875F316FCC9}"/>
              </a:ext>
            </a:extLst>
          </p:cNvPr>
          <p:cNvSpPr txBox="1"/>
          <p:nvPr/>
        </p:nvSpPr>
        <p:spPr>
          <a:xfrm>
            <a:off x="8529880" y="3849764"/>
            <a:ext cx="2818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Dementia caused</a:t>
            </a:r>
            <a:br>
              <a:rPr lang="en-GB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7 in 100 deaths</a:t>
            </a:r>
            <a:endParaRPr lang="en-GB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606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0E07-5D12-839A-6BF6-747AA669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Underlying causes of death</a:t>
            </a:r>
          </a:p>
        </p:txBody>
      </p:sp>
      <p:pic>
        <p:nvPicPr>
          <p:cNvPr id="4" name="Content Placeholder 3" descr="A treemap chart showing underlying causes of death for 3299 people with a learning disability, grouped.&#10;&#10;Large groups include:&#10;- Cancer and other tumours (n=507)&#10;- Respiratory infections (n=499)&#10;- Ischaemic heart diseases (n=272)&#10;- Learning disabilities (n=252)&#10;- Dementia (n=226)&#10;">
            <a:extLst>
              <a:ext uri="{FF2B5EF4-FFF2-40B4-BE49-F238E27FC236}">
                <a16:creationId xmlns:a16="http://schemas.microsoft.com/office/drawing/2014/main" id="{26AAE974-E196-E067-E508-515DB45C3C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90" y="1015477"/>
            <a:ext cx="6301572" cy="55705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FAD4CD-34DE-CDC1-06AA-7C6791A70568}"/>
              </a:ext>
            </a:extLst>
          </p:cNvPr>
          <p:cNvSpPr txBox="1"/>
          <p:nvPr/>
        </p:nvSpPr>
        <p:spPr>
          <a:xfrm>
            <a:off x="6234897" y="2133982"/>
            <a:ext cx="5293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3D6372"/>
                </a:solidFill>
              </a:rPr>
              <a:t>Roughly 40% of the underlying causes of death are ‘avoidable’</a:t>
            </a:r>
            <a:br>
              <a:rPr lang="en-GB" sz="2400" b="1" dirty="0">
                <a:solidFill>
                  <a:srgbClr val="3D6372"/>
                </a:solidFill>
              </a:rPr>
            </a:b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(vs around 20% in wider pop.)</a:t>
            </a:r>
          </a:p>
        </p:txBody>
      </p:sp>
    </p:spTree>
    <p:extLst>
      <p:ext uri="{BB962C8B-B14F-4D97-AF65-F5344CB8AC3E}">
        <p14:creationId xmlns:p14="http://schemas.microsoft.com/office/powerpoint/2010/main" val="3787958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A0773-B141-B14E-2C5F-04011C3CF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Respiratory infections</a:t>
            </a:r>
          </a:p>
        </p:txBody>
      </p:sp>
      <p:pic>
        <p:nvPicPr>
          <p:cNvPr id="7" name="Content Placeholder 6" descr="A bar chart showing the number of deaths of people with a learning disability identified involving respiratory infections, with deaths involving COVID-19 highlighted separately.&#10;&#10;The body of the report discusses interpretation of the chart.&#10;">
            <a:extLst>
              <a:ext uri="{FF2B5EF4-FFF2-40B4-BE49-F238E27FC236}">
                <a16:creationId xmlns:a16="http://schemas.microsoft.com/office/drawing/2014/main" id="{C342F145-9D33-B3AF-24CF-5ECBA53488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1625"/>
          <a:stretch/>
        </p:blipFill>
        <p:spPr bwMode="auto">
          <a:xfrm>
            <a:off x="2211247" y="1108075"/>
            <a:ext cx="7715532" cy="50688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0447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BB69E-233B-7A2B-D729-C93BBDCF1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Intestinal obstruction</a:t>
            </a:r>
          </a:p>
        </p:txBody>
      </p:sp>
      <p:pic>
        <p:nvPicPr>
          <p:cNvPr id="4" name="Content Placeholder 3" descr="A line chart showing the mortality rate amongst people with a learning disability identified involving intestinal obstruction and constipation. The body of the report provides summary information about mortality from this cause.">
            <a:extLst>
              <a:ext uri="{FF2B5EF4-FFF2-40B4-BE49-F238E27FC236}">
                <a16:creationId xmlns:a16="http://schemas.microsoft.com/office/drawing/2014/main" id="{9C7B92A8-CB99-40C4-0A70-0FFE7C6B0D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6375" y="1256173"/>
            <a:ext cx="9145276" cy="477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17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6DE96-F10C-F8A5-E6CD-6D6F3542D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Unknowns and </a:t>
            </a:r>
            <a:br>
              <a:rPr lang="en-GB" dirty="0"/>
            </a:br>
            <a:r>
              <a:rPr lang="en-GB" dirty="0"/>
              <a:t>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1A33C-4CA4-2611-AD40-3F13866C8D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255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2B8CB-790C-5060-F810-4793844CB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Unknowns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07865-BC8F-0232-7B13-0DB1DEA02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Medical Examiners Service (MES) dataset</a:t>
            </a:r>
          </a:p>
          <a:p>
            <a:endParaRPr lang="en-GB" dirty="0"/>
          </a:p>
          <a:p>
            <a:r>
              <a:rPr lang="en-GB" dirty="0"/>
              <a:t>Local variation in mortality</a:t>
            </a:r>
          </a:p>
          <a:p>
            <a:endParaRPr lang="en-GB" dirty="0"/>
          </a:p>
          <a:p>
            <a:r>
              <a:rPr lang="en-GB" dirty="0"/>
              <a:t>Healthcare activity</a:t>
            </a:r>
          </a:p>
          <a:p>
            <a:pPr lvl="1"/>
            <a:r>
              <a:rPr lang="en-GB" dirty="0"/>
              <a:t>A&amp;E attendances, admissions</a:t>
            </a:r>
          </a:p>
          <a:p>
            <a:endParaRPr lang="en-GB" dirty="0"/>
          </a:p>
          <a:p>
            <a:r>
              <a:rPr lang="en-GB" dirty="0"/>
              <a:t>Impact of Acute Liaison Nursing (ALN) teams</a:t>
            </a:r>
          </a:p>
          <a:p>
            <a:pPr lvl="1"/>
            <a:r>
              <a:rPr lang="en-GB" dirty="0"/>
              <a:t>Describing ALN activity</a:t>
            </a:r>
          </a:p>
          <a:p>
            <a:pPr lvl="1"/>
            <a:endParaRPr lang="en-GB" dirty="0"/>
          </a:p>
          <a:p>
            <a:r>
              <a:rPr lang="en-GB" dirty="0"/>
              <a:t>Impact of Annual Health Checks</a:t>
            </a:r>
          </a:p>
          <a:p>
            <a:pPr lvl="1"/>
            <a:r>
              <a:rPr lang="en-GB" dirty="0"/>
              <a:t>Existing research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204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AB12-4DD1-7F47-C4A8-9EE9015C8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Identifying</a:t>
            </a:r>
            <a:br>
              <a:rPr lang="en-GB" dirty="0"/>
            </a:br>
            <a:r>
              <a:rPr lang="en-GB" dirty="0"/>
              <a:t>People with a </a:t>
            </a:r>
            <a:br>
              <a:rPr lang="en-GB" dirty="0"/>
            </a:br>
            <a:r>
              <a:rPr lang="en-GB" dirty="0"/>
              <a:t>Learning Disability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A5E4E4-1911-03D4-D318-57BFB22DFD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374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0534-9E99-E6A0-069C-D82A17778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Identifying people from hospital records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88572-09ED-FE11-3E2E-D81822FF5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3200" dirty="0"/>
              <a:t>Person goes into hospital</a:t>
            </a:r>
          </a:p>
          <a:p>
            <a:pPr lvl="1"/>
            <a:r>
              <a:rPr lang="en-GB" sz="2800" dirty="0"/>
              <a:t>For example, for some work on their teeth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874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0534-9E99-E6A0-069C-D82A17778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Identifying people from hospital records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88572-09ED-FE11-3E2E-D81822FF5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3200" dirty="0"/>
              <a:t>Person goes into hospital</a:t>
            </a:r>
          </a:p>
          <a:p>
            <a:pPr lvl="1"/>
            <a:r>
              <a:rPr lang="en-GB" sz="2800" dirty="0"/>
              <a:t>For example, for some work on their teeth</a:t>
            </a:r>
          </a:p>
          <a:p>
            <a:pPr lvl="1"/>
            <a:endParaRPr lang="en-GB" sz="2800" dirty="0"/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Doctor writes “This person has a learning disability”</a:t>
            </a:r>
            <a:br>
              <a:rPr lang="en-GB" sz="3200" dirty="0"/>
            </a:br>
            <a:r>
              <a:rPr lang="en-GB" sz="3200" dirty="0"/>
              <a:t>in their clinical notes for this person</a:t>
            </a:r>
            <a:br>
              <a:rPr lang="en-GB" sz="3200" dirty="0"/>
            </a:b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088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0534-9E99-E6A0-069C-D82A17778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Identifying people from hospital records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88572-09ED-FE11-3E2E-D81822FF5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3200" dirty="0"/>
              <a:t>Person goes into hospital</a:t>
            </a:r>
          </a:p>
          <a:p>
            <a:pPr lvl="1"/>
            <a:r>
              <a:rPr lang="en-GB" sz="2800" dirty="0"/>
              <a:t>For example, for some work on their teeth</a:t>
            </a:r>
          </a:p>
          <a:p>
            <a:pPr lvl="1"/>
            <a:endParaRPr lang="en-GB" sz="2800" dirty="0"/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Doctor writes “This person has a learning disability”</a:t>
            </a:r>
            <a:br>
              <a:rPr lang="en-GB" sz="3200" dirty="0"/>
            </a:br>
            <a:r>
              <a:rPr lang="en-GB" sz="3200" dirty="0"/>
              <a:t>in their clinical notes for this person</a:t>
            </a:r>
            <a:br>
              <a:rPr lang="en-GB" sz="3200" dirty="0"/>
            </a:br>
            <a:endParaRPr lang="en-GB" sz="3200" dirty="0"/>
          </a:p>
          <a:p>
            <a:pPr marL="514350" indent="-514350">
              <a:buFont typeface="+mj-lt"/>
              <a:buAutoNum type="arabicPeriod"/>
            </a:pPr>
            <a:r>
              <a:rPr lang="en-GB" sz="3200" dirty="0"/>
              <a:t>I search through clinical notes for the last 10 years </a:t>
            </a:r>
            <a:br>
              <a:rPr lang="en-GB" sz="3200" dirty="0"/>
            </a:br>
            <a:r>
              <a:rPr lang="en-GB" sz="3200" dirty="0"/>
              <a:t>for “learning disability” to find people</a:t>
            </a:r>
          </a:p>
          <a:p>
            <a:pPr lvl="1"/>
            <a:r>
              <a:rPr lang="en-GB" sz="2800" dirty="0"/>
              <a:t>Or “Downs syndrome” etc.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481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3AEC32-7C8E-FE26-FBF8-84FACD264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People with a Learning Disability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70C5B-2386-28AC-04ED-23E9DF32E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837" y="902825"/>
            <a:ext cx="11017588" cy="584521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6600" dirty="0"/>
              <a:t>9500 – 16,000 people </a:t>
            </a:r>
            <a:br>
              <a:rPr lang="en-GB" sz="6600" dirty="0"/>
            </a:br>
            <a:r>
              <a:rPr lang="en-GB" sz="6600" dirty="0"/>
              <a:t>identified for each year</a:t>
            </a:r>
          </a:p>
        </p:txBody>
      </p:sp>
    </p:spTree>
    <p:extLst>
      <p:ext uri="{BB962C8B-B14F-4D97-AF65-F5344CB8AC3E}">
        <p14:creationId xmlns:p14="http://schemas.microsoft.com/office/powerpoint/2010/main" val="2675848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97051-5C43-1672-516D-9F431663F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People with a Learning Disability</a:t>
            </a:r>
          </a:p>
        </p:txBody>
      </p:sp>
      <p:pic>
        <p:nvPicPr>
          <p:cNvPr id="4" name="Content Placeholder 3" descr="A graphic showing the flows between, and in and out of the sets of people with a learning disability identified in 2012 and 2022.&#10;&#10;9659 people were identified in 2012. Of these 7404 were found again in 2022. A total of 15,690 people were identified in 2022.">
            <a:extLst>
              <a:ext uri="{FF2B5EF4-FFF2-40B4-BE49-F238E27FC236}">
                <a16:creationId xmlns:a16="http://schemas.microsoft.com/office/drawing/2014/main" id="{E07BDEE1-09BC-3E2D-CD77-7732389E60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4" y="1142799"/>
            <a:ext cx="8996660" cy="5508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6413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13973-811F-FB53-836D-D3ABB4082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People with a Learning Disability</a:t>
            </a:r>
          </a:p>
        </p:txBody>
      </p:sp>
      <p:pic>
        <p:nvPicPr>
          <p:cNvPr id="4" name="Content Placeholder 3" descr="Three charts showing the population of people with a learning disability identified in 2012, 2017 and 2022, by age and gender.&#10;&#10;The population is larger in later years, but the rough shape of the population, in terms of age and gender stays fairly stable.">
            <a:extLst>
              <a:ext uri="{FF2B5EF4-FFF2-40B4-BE49-F238E27FC236}">
                <a16:creationId xmlns:a16="http://schemas.microsoft.com/office/drawing/2014/main" id="{88BA8A81-215A-8F3D-5C7B-870C464072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33" y="1108075"/>
            <a:ext cx="10914959" cy="50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656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FB3CA-A3BA-A1B7-0976-89B300527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Deaths of People with a Learning Disability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1C21D9-6D69-A0BB-C872-3BAA483BFC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3299 deaths between 2012 and 2022</a:t>
            </a:r>
          </a:p>
        </p:txBody>
      </p:sp>
    </p:spTree>
    <p:extLst>
      <p:ext uri="{BB962C8B-B14F-4D97-AF65-F5344CB8AC3E}">
        <p14:creationId xmlns:p14="http://schemas.microsoft.com/office/powerpoint/2010/main" val="3753524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">
      <a:dk1>
        <a:sysClr val="windowText" lastClr="000000"/>
      </a:dk1>
      <a:lt1>
        <a:sysClr val="window" lastClr="FFFFFF"/>
      </a:lt1>
      <a:dk2>
        <a:srgbClr val="3D6372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Bahnschrif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f316247d7beb618e7d3dde3ebb04d868">
  <xsd:schema xmlns:xsd="http://www.w3.org/2001/XMLSchema" xmlns:xs="http://www.w3.org/2001/XMLSchema" xmlns:p="http://schemas.microsoft.com/office/2006/metadata/properties" xmlns:ns3="b7e247b7-cca8-429f-8688-16f83c8fba5f" xmlns:ns4="f30bebb2-c01f-48d0-81da-dc8b123879c2" targetNamespace="http://schemas.microsoft.com/office/2006/metadata/properties" ma:root="true" ma:fieldsID="c3f1db3ea17400f8d4ab5e9dc2eae941" ns3:_="" ns4:_="">
    <xsd:import namespace="b7e247b7-cca8-429f-8688-16f83c8fba5f"/>
    <xsd:import namespace="f30bebb2-c01f-48d0-81da-dc8b123879c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30bebb2-c01f-48d0-81da-dc8b123879c2" xsi:nil="true"/>
  </documentManagement>
</p:properties>
</file>

<file path=customXml/itemProps1.xml><?xml version="1.0" encoding="utf-8"?>
<ds:datastoreItem xmlns:ds="http://schemas.openxmlformats.org/officeDocument/2006/customXml" ds:itemID="{1D434754-AC8D-4F29-BE7F-3F9156D4E07B}">
  <ds:schemaRefs>
    <ds:schemaRef ds:uri="b7e247b7-cca8-429f-8688-16f83c8fba5f"/>
    <ds:schemaRef ds:uri="f30bebb2-c01f-48d0-81da-dc8b123879c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F1E04CA-0713-4FFD-B5D1-84109C1F64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B86C0B-8BA9-423B-A952-49527FAC1D5E}">
  <ds:schemaRefs>
    <ds:schemaRef ds:uri="b7e247b7-cca8-429f-8688-16f83c8fba5f"/>
    <ds:schemaRef ds:uri="f30bebb2-c01f-48d0-81da-dc8b123879c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21172</TotalTime>
  <Words>640</Words>
  <Application>Microsoft Office PowerPoint</Application>
  <PresentationFormat>Widescreen</PresentationFormat>
  <Paragraphs>102</Paragraphs>
  <Slides>18</Slides>
  <Notes>13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Mortality of People with a Learning Disability in Wales, 2012-2022</vt:lpstr>
      <vt:lpstr>Identifying People with a  Learning Disability</vt:lpstr>
      <vt:lpstr>Identifying people from hospital records</vt:lpstr>
      <vt:lpstr>Identifying people from hospital records</vt:lpstr>
      <vt:lpstr>Identifying people from hospital records</vt:lpstr>
      <vt:lpstr>People with a Learning Disability</vt:lpstr>
      <vt:lpstr>People with a Learning Disability</vt:lpstr>
      <vt:lpstr>People with a Learning Disability</vt:lpstr>
      <vt:lpstr>Deaths of People with a Learning Disability</vt:lpstr>
      <vt:lpstr>Age at death</vt:lpstr>
      <vt:lpstr>Age at death</vt:lpstr>
      <vt:lpstr>Underlying causes of death</vt:lpstr>
      <vt:lpstr>Underlying causes of death</vt:lpstr>
      <vt:lpstr>Underlying causes of death</vt:lpstr>
      <vt:lpstr>Respiratory infections</vt:lpstr>
      <vt:lpstr>Intestinal obstruction</vt:lpstr>
      <vt:lpstr>Unknowns and  Next Steps</vt:lpstr>
      <vt:lpstr>Unknowns and Next Steps</vt:lpstr>
    </vt:vector>
  </TitlesOfParts>
  <Company>Public Health Wales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Watkins (Public Health Wales - No. 2 Capital Quarter)</dc:creator>
  <cp:lastModifiedBy>Adam Watkins (NHS Executive)</cp:lastModifiedBy>
  <cp:revision>177</cp:revision>
  <dcterms:created xsi:type="dcterms:W3CDTF">2021-10-19T13:55:03Z</dcterms:created>
  <dcterms:modified xsi:type="dcterms:W3CDTF">2025-03-19T12:58:12Z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