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sldIdLst>
    <p:sldId id="257" r:id="rId5"/>
    <p:sldId id="261" r:id="rId6"/>
    <p:sldId id="271" r:id="rId7"/>
    <p:sldId id="272" r:id="rId8"/>
    <p:sldId id="273" r:id="rId9"/>
    <p:sldId id="274" r:id="rId10"/>
    <p:sldId id="275" r:id="rId11"/>
    <p:sldId id="276" r:id="rId12"/>
    <p:sldId id="258" r:id="rId13"/>
    <p:sldId id="259" r:id="rId14"/>
    <p:sldId id="260" r:id="rId15"/>
    <p:sldId id="267" r:id="rId16"/>
    <p:sldId id="269" r:id="rId17"/>
    <p:sldId id="270" r:id="rId18"/>
    <p:sldId id="281" r:id="rId19"/>
    <p:sldId id="28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6" autoAdjust="0"/>
    <p:restoredTop sz="94660"/>
  </p:normalViewPr>
  <p:slideViewPr>
    <p:cSldViewPr snapToGrid="0">
      <p:cViewPr varScale="1">
        <p:scale>
          <a:sx n="77" d="100"/>
          <a:sy n="77" d="100"/>
        </p:scale>
        <p:origin x="18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GB"/>
              <a:t>Spirometry by Health Board</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4026125776120603E-2"/>
          <c:y val="0.11654566141536354"/>
          <c:w val="0.9482971061077583"/>
          <c:h val="0.74745822979986098"/>
        </c:manualLayout>
      </c:layout>
      <c:barChart>
        <c:barDir val="col"/>
        <c:grouping val="stacked"/>
        <c:varyColors val="0"/>
        <c:ser>
          <c:idx val="0"/>
          <c:order val="0"/>
          <c:tx>
            <c:strRef>
              <c:f>Sheet1!$B$1</c:f>
              <c:strCache>
                <c:ptCount val="1"/>
                <c:pt idx="0">
                  <c:v> spiro</c:v>
                </c:pt>
              </c:strCache>
            </c:strRef>
          </c:tx>
          <c:spPr>
            <a:gradFill rotWithShape="1">
              <a:gsLst>
                <a:gs pos="0">
                  <a:schemeClr val="accent5">
                    <a:tint val="65000"/>
                    <a:satMod val="103000"/>
                    <a:lumMod val="102000"/>
                    <a:tint val="94000"/>
                  </a:schemeClr>
                </a:gs>
                <a:gs pos="50000">
                  <a:schemeClr val="accent5">
                    <a:tint val="65000"/>
                    <a:satMod val="110000"/>
                    <a:lumMod val="100000"/>
                    <a:shade val="100000"/>
                  </a:schemeClr>
                </a:gs>
                <a:gs pos="100000">
                  <a:schemeClr val="accent5">
                    <a:tint val="65000"/>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Sheet1!$B$2:$B$8</c:f>
              <c:numCache>
                <c:formatCode>General</c:formatCode>
                <c:ptCount val="7"/>
                <c:pt idx="0">
                  <c:v>51</c:v>
                </c:pt>
                <c:pt idx="1">
                  <c:v>62</c:v>
                </c:pt>
                <c:pt idx="2">
                  <c:v>12</c:v>
                </c:pt>
                <c:pt idx="3">
                  <c:v>9</c:v>
                </c:pt>
                <c:pt idx="4">
                  <c:v>25</c:v>
                </c:pt>
                <c:pt idx="5">
                  <c:v>20</c:v>
                </c:pt>
                <c:pt idx="6">
                  <c:v>2</c:v>
                </c:pt>
              </c:numCache>
            </c:numRef>
          </c:val>
          <c:extLst>
            <c:ext xmlns:c16="http://schemas.microsoft.com/office/drawing/2014/chart" uri="{C3380CC4-5D6E-409C-BE32-E72D297353CC}">
              <c16:uniqueId val="{00000000-9C70-4BC7-9B47-42433A9E8463}"/>
            </c:ext>
          </c:extLst>
        </c:ser>
        <c:ser>
          <c:idx val="1"/>
          <c:order val="1"/>
          <c:tx>
            <c:strRef>
              <c:f>Sheet1!$C$1</c:f>
              <c:strCache>
                <c:ptCount val="1"/>
                <c:pt idx="0">
                  <c:v>no spiro</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Sheet1!$C$2:$C$8</c:f>
              <c:numCache>
                <c:formatCode>General</c:formatCode>
                <c:ptCount val="7"/>
                <c:pt idx="0">
                  <c:v>7</c:v>
                </c:pt>
                <c:pt idx="1">
                  <c:v>21</c:v>
                </c:pt>
                <c:pt idx="2">
                  <c:v>34</c:v>
                </c:pt>
                <c:pt idx="3">
                  <c:v>28</c:v>
                </c:pt>
                <c:pt idx="4">
                  <c:v>11</c:v>
                </c:pt>
                <c:pt idx="5">
                  <c:v>19</c:v>
                </c:pt>
                <c:pt idx="6">
                  <c:v>9</c:v>
                </c:pt>
              </c:numCache>
            </c:numRef>
          </c:val>
          <c:extLst>
            <c:ext xmlns:c16="http://schemas.microsoft.com/office/drawing/2014/chart" uri="{C3380CC4-5D6E-409C-BE32-E72D297353CC}">
              <c16:uniqueId val="{00000001-9C70-4BC7-9B47-42433A9E8463}"/>
            </c:ext>
          </c:extLst>
        </c:ser>
        <c:ser>
          <c:idx val="2"/>
          <c:order val="2"/>
          <c:tx>
            <c:strRef>
              <c:f>Sheet1!$D$1</c:f>
              <c:strCache>
                <c:ptCount val="1"/>
                <c:pt idx="0">
                  <c:v>spiro elsewhere</c:v>
                </c:pt>
              </c:strCache>
            </c:strRef>
          </c:tx>
          <c:spPr>
            <a:gradFill rotWithShape="1">
              <a:gsLst>
                <a:gs pos="0">
                  <a:schemeClr val="accent5">
                    <a:shade val="65000"/>
                    <a:satMod val="103000"/>
                    <a:lumMod val="102000"/>
                    <a:tint val="94000"/>
                  </a:schemeClr>
                </a:gs>
                <a:gs pos="50000">
                  <a:schemeClr val="accent5">
                    <a:shade val="65000"/>
                    <a:satMod val="110000"/>
                    <a:lumMod val="100000"/>
                    <a:shade val="100000"/>
                  </a:schemeClr>
                </a:gs>
                <a:gs pos="100000">
                  <a:schemeClr val="accent5">
                    <a:shade val="65000"/>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Sheet1!$D$2:$D$8</c:f>
              <c:numCache>
                <c:formatCode>General</c:formatCode>
                <c:ptCount val="7"/>
                <c:pt idx="0">
                  <c:v>2</c:v>
                </c:pt>
                <c:pt idx="1">
                  <c:v>7</c:v>
                </c:pt>
                <c:pt idx="2">
                  <c:v>32</c:v>
                </c:pt>
                <c:pt idx="3">
                  <c:v>10</c:v>
                </c:pt>
                <c:pt idx="4">
                  <c:v>3</c:v>
                </c:pt>
                <c:pt idx="5">
                  <c:v>7</c:v>
                </c:pt>
                <c:pt idx="6">
                  <c:v>8</c:v>
                </c:pt>
              </c:numCache>
            </c:numRef>
          </c:val>
          <c:extLst>
            <c:ext xmlns:c16="http://schemas.microsoft.com/office/drawing/2014/chart" uri="{C3380CC4-5D6E-409C-BE32-E72D297353CC}">
              <c16:uniqueId val="{00000002-9C70-4BC7-9B47-42433A9E8463}"/>
            </c:ext>
          </c:extLst>
        </c:ser>
        <c:dLbls>
          <c:showLegendKey val="0"/>
          <c:showVal val="0"/>
          <c:showCatName val="0"/>
          <c:showSerName val="0"/>
          <c:showPercent val="0"/>
          <c:showBubbleSize val="0"/>
        </c:dLbls>
        <c:gapWidth val="150"/>
        <c:overlap val="100"/>
        <c:axId val="251907344"/>
        <c:axId val="251902640"/>
      </c:barChart>
      <c:catAx>
        <c:axId val="2519073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1902640"/>
        <c:crosses val="autoZero"/>
        <c:auto val="1"/>
        <c:lblAlgn val="ctr"/>
        <c:lblOffset val="100"/>
        <c:noMultiLvlLbl val="0"/>
      </c:catAx>
      <c:valAx>
        <c:axId val="251902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190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34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922683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63732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99266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2976171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3E274C-B6C0-475B-87B9-8E0148553523}"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607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3E274C-B6C0-475B-87B9-8E0148553523}"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54695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E274C-B6C0-475B-87B9-8E0148553523}" type="datetimeFigureOut">
              <a:rPr lang="en-GB" smtClean="0"/>
              <a:t>18/07/2024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866568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53E274C-B6C0-475B-87B9-8E0148553523}" type="datetimeFigureOut">
              <a:rPr lang="en-GB" smtClean="0"/>
              <a:t>18/07/2024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48098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E274C-B6C0-475B-87B9-8E0148553523}" type="datetimeFigureOut">
              <a:rPr lang="en-GB" smtClean="0"/>
              <a:t>18/07/2024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75847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3E274C-B6C0-475B-87B9-8E0148553523}"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799860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3E274C-B6C0-475B-87B9-8E0148553523}"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2488437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7/18/2024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09158269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A picture containing background pattern&#10;&#10;Description automatically generated">
            <a:extLst>
              <a:ext uri="{FF2B5EF4-FFF2-40B4-BE49-F238E27FC236}">
                <a16:creationId xmlns:a16="http://schemas.microsoft.com/office/drawing/2014/main" id="{E9101ECC-F569-6523-2AAE-1DDB176F2CC3}"/>
              </a:ext>
            </a:extLst>
          </p:cNvPr>
          <p:cNvPicPr>
            <a:picLocks noChangeAspect="1"/>
          </p:cNvPicPr>
          <p:nvPr/>
        </p:nvPicPr>
        <p:blipFill rotWithShape="1">
          <a:blip r:embed="rId2"/>
          <a:srcRect b="19"/>
          <a:stretch/>
        </p:blipFill>
        <p:spPr>
          <a:xfrm>
            <a:off x="20" y="1282"/>
            <a:ext cx="12191980" cy="6856718"/>
          </a:xfrm>
          <a:prstGeom prst="rect">
            <a:avLst/>
          </a:prstGeom>
        </p:spPr>
      </p:pic>
      <p:sp>
        <p:nvSpPr>
          <p:cNvPr id="4" name="TextBox 3">
            <a:extLst>
              <a:ext uri="{FF2B5EF4-FFF2-40B4-BE49-F238E27FC236}">
                <a16:creationId xmlns:a16="http://schemas.microsoft.com/office/drawing/2014/main" id="{1D48F28D-8F48-C803-FD32-5E48305B122A}"/>
              </a:ext>
            </a:extLst>
          </p:cNvPr>
          <p:cNvSpPr txBox="1"/>
          <p:nvPr/>
        </p:nvSpPr>
        <p:spPr>
          <a:xfrm>
            <a:off x="462961" y="1868355"/>
            <a:ext cx="7587177" cy="461665"/>
          </a:xfrm>
          <a:prstGeom prst="rect">
            <a:avLst/>
          </a:prstGeom>
          <a:noFill/>
        </p:spPr>
        <p:txBody>
          <a:bodyPr wrap="square" lIns="91440" tIns="45720" rIns="91440" bIns="45720" rtlCol="0" anchor="t">
            <a:spAutoFit/>
          </a:bodyPr>
          <a:lstStyle/>
          <a:p>
            <a:endParaRPr lang="en-GB" sz="2400" dirty="0">
              <a:solidFill>
                <a:schemeClr val="bg1"/>
              </a:solidFill>
              <a:ea typeface="+mn-lt"/>
              <a:cs typeface="+mn-lt"/>
            </a:endParaRPr>
          </a:p>
        </p:txBody>
      </p:sp>
      <p:sp>
        <p:nvSpPr>
          <p:cNvPr id="3" name="TextBox 2"/>
          <p:cNvSpPr txBox="1"/>
          <p:nvPr/>
        </p:nvSpPr>
        <p:spPr>
          <a:xfrm>
            <a:off x="4094561" y="2851919"/>
            <a:ext cx="9742516" cy="1508105"/>
          </a:xfrm>
          <a:prstGeom prst="rect">
            <a:avLst/>
          </a:prstGeom>
          <a:noFill/>
        </p:spPr>
        <p:txBody>
          <a:bodyPr wrap="square" rtlCol="0">
            <a:spAutoFit/>
          </a:bodyPr>
          <a:lstStyle/>
          <a:p>
            <a:r>
              <a:rPr lang="en-GB" sz="2300" b="1" dirty="0">
                <a:solidFill>
                  <a:schemeClr val="bg1"/>
                </a:solidFill>
              </a:rPr>
              <a:t>Respiratory Strategic Network </a:t>
            </a:r>
          </a:p>
          <a:p>
            <a:endParaRPr lang="en-GB" sz="2300" b="1" dirty="0">
              <a:solidFill>
                <a:schemeClr val="bg1"/>
              </a:solidFill>
            </a:endParaRPr>
          </a:p>
          <a:p>
            <a:r>
              <a:rPr lang="en-GB" sz="2300" b="1" dirty="0">
                <a:solidFill>
                  <a:schemeClr val="bg1"/>
                </a:solidFill>
              </a:rPr>
              <a:t>South Wales Engagement Event,  19</a:t>
            </a:r>
            <a:r>
              <a:rPr lang="en-GB" sz="2300" b="1" baseline="30000" dirty="0">
                <a:solidFill>
                  <a:schemeClr val="bg1"/>
                </a:solidFill>
              </a:rPr>
              <a:t>th</a:t>
            </a:r>
            <a:r>
              <a:rPr lang="en-GB" sz="2300" b="1" dirty="0">
                <a:solidFill>
                  <a:schemeClr val="bg1"/>
                </a:solidFill>
              </a:rPr>
              <a:t> July 2024.</a:t>
            </a:r>
          </a:p>
          <a:p>
            <a:r>
              <a:rPr lang="en-GB" sz="2000" dirty="0">
                <a:solidFill>
                  <a:schemeClr val="bg1"/>
                </a:solidFill>
              </a:rPr>
              <a:t>Dr Anthony Gibson</a:t>
            </a:r>
          </a:p>
        </p:txBody>
      </p:sp>
    </p:spTree>
    <p:extLst>
      <p:ext uri="{BB962C8B-B14F-4D97-AF65-F5344CB8AC3E}">
        <p14:creationId xmlns:p14="http://schemas.microsoft.com/office/powerpoint/2010/main" val="3690994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223266" y="388616"/>
            <a:ext cx="10515600" cy="689291"/>
          </a:xfrm>
          <a:prstGeom prst="rect">
            <a:avLst/>
          </a:prstGeom>
        </p:spPr>
        <p:txBody>
          <a:bodyPr vert="horz" wrap="square" lIns="0" tIns="12065" rIns="0" bIns="0" rtlCol="0">
            <a:spAutoFit/>
          </a:bodyPr>
          <a:lstStyle/>
          <a:p>
            <a:pPr marL="12700">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57" name="object 57"/>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10</a:t>
            </a:fld>
            <a:endParaRPr spc="-25" dirty="0"/>
          </a:p>
        </p:txBody>
      </p:sp>
      <p:grpSp>
        <p:nvGrpSpPr>
          <p:cNvPr id="3" name="object 3"/>
          <p:cNvGrpSpPr/>
          <p:nvPr/>
        </p:nvGrpSpPr>
        <p:grpSpPr>
          <a:xfrm>
            <a:off x="2342197" y="3384613"/>
            <a:ext cx="5868035" cy="2141855"/>
            <a:chOff x="2342197" y="3384613"/>
            <a:chExt cx="5868035" cy="2141855"/>
          </a:xfrm>
        </p:grpSpPr>
        <p:sp>
          <p:nvSpPr>
            <p:cNvPr id="4" name="object 4"/>
            <p:cNvSpPr/>
            <p:nvPr/>
          </p:nvSpPr>
          <p:spPr>
            <a:xfrm>
              <a:off x="2487168" y="3389375"/>
              <a:ext cx="5253355" cy="2132330"/>
            </a:xfrm>
            <a:custGeom>
              <a:avLst/>
              <a:gdLst/>
              <a:ahLst/>
              <a:cxnLst/>
              <a:rect l="l" t="t" r="r" b="b"/>
              <a:pathLst>
                <a:path w="5253355" h="2132329">
                  <a:moveTo>
                    <a:pt x="128016" y="402336"/>
                  </a:moveTo>
                  <a:lnTo>
                    <a:pt x="0" y="402336"/>
                  </a:lnTo>
                  <a:lnTo>
                    <a:pt x="0" y="2132076"/>
                  </a:lnTo>
                  <a:lnTo>
                    <a:pt x="128016" y="2132076"/>
                  </a:lnTo>
                  <a:lnTo>
                    <a:pt x="128016" y="402336"/>
                  </a:lnTo>
                  <a:close/>
                </a:path>
                <a:path w="5253355" h="2132329">
                  <a:moveTo>
                    <a:pt x="859536" y="266700"/>
                  </a:moveTo>
                  <a:lnTo>
                    <a:pt x="733044" y="266700"/>
                  </a:lnTo>
                  <a:lnTo>
                    <a:pt x="733044" y="2132076"/>
                  </a:lnTo>
                  <a:lnTo>
                    <a:pt x="859536" y="2132076"/>
                  </a:lnTo>
                  <a:lnTo>
                    <a:pt x="859536" y="266700"/>
                  </a:lnTo>
                  <a:close/>
                </a:path>
                <a:path w="5253355" h="2132329">
                  <a:moveTo>
                    <a:pt x="1592580" y="102108"/>
                  </a:moveTo>
                  <a:lnTo>
                    <a:pt x="1464564" y="102108"/>
                  </a:lnTo>
                  <a:lnTo>
                    <a:pt x="1464564" y="2132076"/>
                  </a:lnTo>
                  <a:lnTo>
                    <a:pt x="1592580" y="2132076"/>
                  </a:lnTo>
                  <a:lnTo>
                    <a:pt x="1592580" y="102108"/>
                  </a:lnTo>
                  <a:close/>
                </a:path>
                <a:path w="5253355" h="2132329">
                  <a:moveTo>
                    <a:pt x="2324100" y="306324"/>
                  </a:moveTo>
                  <a:lnTo>
                    <a:pt x="2197608" y="306324"/>
                  </a:lnTo>
                  <a:lnTo>
                    <a:pt x="2197608" y="2132076"/>
                  </a:lnTo>
                  <a:lnTo>
                    <a:pt x="2324100" y="2132076"/>
                  </a:lnTo>
                  <a:lnTo>
                    <a:pt x="2324100" y="306324"/>
                  </a:lnTo>
                  <a:close/>
                </a:path>
                <a:path w="5253355" h="2132329">
                  <a:moveTo>
                    <a:pt x="3057144" y="265176"/>
                  </a:moveTo>
                  <a:lnTo>
                    <a:pt x="2929128" y="265176"/>
                  </a:lnTo>
                  <a:lnTo>
                    <a:pt x="2929128" y="2132076"/>
                  </a:lnTo>
                  <a:lnTo>
                    <a:pt x="3057144" y="2132076"/>
                  </a:lnTo>
                  <a:lnTo>
                    <a:pt x="3057144" y="265176"/>
                  </a:lnTo>
                  <a:close/>
                </a:path>
                <a:path w="5253355" h="2132329">
                  <a:moveTo>
                    <a:pt x="3788664" y="0"/>
                  </a:moveTo>
                  <a:lnTo>
                    <a:pt x="3662172" y="0"/>
                  </a:lnTo>
                  <a:lnTo>
                    <a:pt x="3662172" y="2132076"/>
                  </a:lnTo>
                  <a:lnTo>
                    <a:pt x="3788664" y="2132076"/>
                  </a:lnTo>
                  <a:lnTo>
                    <a:pt x="3788664" y="0"/>
                  </a:lnTo>
                  <a:close/>
                </a:path>
                <a:path w="5253355" h="2132329">
                  <a:moveTo>
                    <a:pt x="4521708" y="408432"/>
                  </a:moveTo>
                  <a:lnTo>
                    <a:pt x="4393692" y="408432"/>
                  </a:lnTo>
                  <a:lnTo>
                    <a:pt x="4393692" y="2132076"/>
                  </a:lnTo>
                  <a:lnTo>
                    <a:pt x="4521708" y="2132088"/>
                  </a:lnTo>
                  <a:lnTo>
                    <a:pt x="4521708" y="408432"/>
                  </a:lnTo>
                  <a:close/>
                </a:path>
                <a:path w="5253355" h="2132329">
                  <a:moveTo>
                    <a:pt x="5253228" y="271272"/>
                  </a:moveTo>
                  <a:lnTo>
                    <a:pt x="5126736" y="271272"/>
                  </a:lnTo>
                  <a:lnTo>
                    <a:pt x="5126736" y="2132076"/>
                  </a:lnTo>
                  <a:lnTo>
                    <a:pt x="5253228" y="2132076"/>
                  </a:lnTo>
                  <a:lnTo>
                    <a:pt x="5253228" y="271272"/>
                  </a:lnTo>
                  <a:close/>
                </a:path>
              </a:pathLst>
            </a:custGeom>
            <a:solidFill>
              <a:srgbClr val="440099"/>
            </a:solidFill>
          </p:spPr>
          <p:txBody>
            <a:bodyPr wrap="square" lIns="0" tIns="0" rIns="0" bIns="0" rtlCol="0"/>
            <a:lstStyle/>
            <a:p>
              <a:endParaRPr/>
            </a:p>
          </p:txBody>
        </p:sp>
        <p:sp>
          <p:nvSpPr>
            <p:cNvPr id="5" name="object 5"/>
            <p:cNvSpPr/>
            <p:nvPr/>
          </p:nvSpPr>
          <p:spPr>
            <a:xfrm>
              <a:off x="2487168" y="3389376"/>
              <a:ext cx="5253355" cy="2132330"/>
            </a:xfrm>
            <a:custGeom>
              <a:avLst/>
              <a:gdLst/>
              <a:ahLst/>
              <a:cxnLst/>
              <a:rect l="l" t="t" r="r" b="b"/>
              <a:pathLst>
                <a:path w="5253355" h="2132329">
                  <a:moveTo>
                    <a:pt x="0" y="402336"/>
                  </a:moveTo>
                  <a:lnTo>
                    <a:pt x="128015" y="402336"/>
                  </a:lnTo>
                  <a:lnTo>
                    <a:pt x="128015" y="2132076"/>
                  </a:lnTo>
                  <a:lnTo>
                    <a:pt x="0" y="2132076"/>
                  </a:lnTo>
                  <a:lnTo>
                    <a:pt x="0" y="402336"/>
                  </a:lnTo>
                  <a:close/>
                </a:path>
                <a:path w="5253355" h="2132329">
                  <a:moveTo>
                    <a:pt x="733044" y="266700"/>
                  </a:moveTo>
                  <a:lnTo>
                    <a:pt x="859535" y="266700"/>
                  </a:lnTo>
                  <a:lnTo>
                    <a:pt x="859535" y="2132076"/>
                  </a:lnTo>
                  <a:lnTo>
                    <a:pt x="733044" y="2132076"/>
                  </a:lnTo>
                  <a:lnTo>
                    <a:pt x="733044" y="266700"/>
                  </a:lnTo>
                  <a:close/>
                </a:path>
                <a:path w="5253355" h="2132329">
                  <a:moveTo>
                    <a:pt x="1464564" y="102108"/>
                  </a:moveTo>
                  <a:lnTo>
                    <a:pt x="1592580" y="102108"/>
                  </a:lnTo>
                  <a:lnTo>
                    <a:pt x="1592580" y="2132076"/>
                  </a:lnTo>
                  <a:lnTo>
                    <a:pt x="1464564" y="2132076"/>
                  </a:lnTo>
                  <a:lnTo>
                    <a:pt x="1464564" y="102108"/>
                  </a:lnTo>
                  <a:close/>
                </a:path>
                <a:path w="5253355" h="2132329">
                  <a:moveTo>
                    <a:pt x="2197608" y="306324"/>
                  </a:moveTo>
                  <a:lnTo>
                    <a:pt x="2324099" y="306324"/>
                  </a:lnTo>
                  <a:lnTo>
                    <a:pt x="2324099" y="2132076"/>
                  </a:lnTo>
                  <a:lnTo>
                    <a:pt x="2197608" y="2132076"/>
                  </a:lnTo>
                  <a:lnTo>
                    <a:pt x="2197608" y="306324"/>
                  </a:lnTo>
                  <a:close/>
                </a:path>
                <a:path w="5253355" h="2132329">
                  <a:moveTo>
                    <a:pt x="2929128" y="265175"/>
                  </a:moveTo>
                  <a:lnTo>
                    <a:pt x="3057144" y="265175"/>
                  </a:lnTo>
                  <a:lnTo>
                    <a:pt x="3057144" y="2132076"/>
                  </a:lnTo>
                  <a:lnTo>
                    <a:pt x="2929128" y="2132076"/>
                  </a:lnTo>
                  <a:lnTo>
                    <a:pt x="2929128" y="265175"/>
                  </a:lnTo>
                  <a:close/>
                </a:path>
                <a:path w="5253355" h="2132329">
                  <a:moveTo>
                    <a:pt x="3662172" y="0"/>
                  </a:moveTo>
                  <a:lnTo>
                    <a:pt x="3788664" y="0"/>
                  </a:lnTo>
                  <a:lnTo>
                    <a:pt x="3788664" y="2132076"/>
                  </a:lnTo>
                  <a:lnTo>
                    <a:pt x="3662172" y="2132076"/>
                  </a:lnTo>
                  <a:lnTo>
                    <a:pt x="3662172" y="0"/>
                  </a:lnTo>
                  <a:close/>
                </a:path>
                <a:path w="5253355" h="2132329">
                  <a:moveTo>
                    <a:pt x="4393691" y="408431"/>
                  </a:moveTo>
                  <a:lnTo>
                    <a:pt x="4521708" y="408431"/>
                  </a:lnTo>
                  <a:lnTo>
                    <a:pt x="4521708" y="2132076"/>
                  </a:lnTo>
                  <a:lnTo>
                    <a:pt x="4393691" y="2132076"/>
                  </a:lnTo>
                  <a:lnTo>
                    <a:pt x="4393691" y="408431"/>
                  </a:lnTo>
                  <a:close/>
                </a:path>
                <a:path w="5253355" h="2132329">
                  <a:moveTo>
                    <a:pt x="5126735" y="271272"/>
                  </a:moveTo>
                  <a:lnTo>
                    <a:pt x="5253228" y="271272"/>
                  </a:lnTo>
                  <a:lnTo>
                    <a:pt x="5253228" y="2132076"/>
                  </a:lnTo>
                  <a:lnTo>
                    <a:pt x="5126735" y="2132076"/>
                  </a:lnTo>
                  <a:lnTo>
                    <a:pt x="5126735" y="271272"/>
                  </a:lnTo>
                  <a:close/>
                </a:path>
              </a:pathLst>
            </a:custGeom>
            <a:ln w="9525">
              <a:solidFill>
                <a:srgbClr val="440099"/>
              </a:solidFill>
            </a:ln>
          </p:spPr>
          <p:txBody>
            <a:bodyPr wrap="square" lIns="0" tIns="0" rIns="0" bIns="0" rtlCol="0"/>
            <a:lstStyle/>
            <a:p>
              <a:endParaRPr/>
            </a:p>
          </p:txBody>
        </p:sp>
        <p:sp>
          <p:nvSpPr>
            <p:cNvPr id="6" name="object 6"/>
            <p:cNvSpPr/>
            <p:nvPr/>
          </p:nvSpPr>
          <p:spPr>
            <a:xfrm>
              <a:off x="2648712" y="3817619"/>
              <a:ext cx="5255260" cy="1704339"/>
            </a:xfrm>
            <a:custGeom>
              <a:avLst/>
              <a:gdLst/>
              <a:ahLst/>
              <a:cxnLst/>
              <a:rect l="l" t="t" r="r" b="b"/>
              <a:pathLst>
                <a:path w="5255259" h="1704339">
                  <a:moveTo>
                    <a:pt x="128016" y="205740"/>
                  </a:moveTo>
                  <a:lnTo>
                    <a:pt x="0" y="205740"/>
                  </a:lnTo>
                  <a:lnTo>
                    <a:pt x="0" y="1703832"/>
                  </a:lnTo>
                  <a:lnTo>
                    <a:pt x="128016" y="1703832"/>
                  </a:lnTo>
                  <a:lnTo>
                    <a:pt x="128016" y="205740"/>
                  </a:lnTo>
                  <a:close/>
                </a:path>
                <a:path w="5255259" h="1704339">
                  <a:moveTo>
                    <a:pt x="861060" y="509016"/>
                  </a:moveTo>
                  <a:lnTo>
                    <a:pt x="733044" y="509016"/>
                  </a:lnTo>
                  <a:lnTo>
                    <a:pt x="733044" y="1703832"/>
                  </a:lnTo>
                  <a:lnTo>
                    <a:pt x="861060" y="1703832"/>
                  </a:lnTo>
                  <a:lnTo>
                    <a:pt x="861060" y="509016"/>
                  </a:lnTo>
                  <a:close/>
                </a:path>
                <a:path w="5255259" h="1704339">
                  <a:moveTo>
                    <a:pt x="1592580" y="132588"/>
                  </a:moveTo>
                  <a:lnTo>
                    <a:pt x="1466088" y="132588"/>
                  </a:lnTo>
                  <a:lnTo>
                    <a:pt x="1466088" y="1703832"/>
                  </a:lnTo>
                  <a:lnTo>
                    <a:pt x="1592580" y="1703832"/>
                  </a:lnTo>
                  <a:lnTo>
                    <a:pt x="1592580" y="132588"/>
                  </a:lnTo>
                  <a:close/>
                </a:path>
                <a:path w="5255259" h="1704339">
                  <a:moveTo>
                    <a:pt x="2325624" y="406908"/>
                  </a:moveTo>
                  <a:lnTo>
                    <a:pt x="2197608" y="406908"/>
                  </a:lnTo>
                  <a:lnTo>
                    <a:pt x="2197608" y="1703832"/>
                  </a:lnTo>
                  <a:lnTo>
                    <a:pt x="2325624" y="1703832"/>
                  </a:lnTo>
                  <a:lnTo>
                    <a:pt x="2325624" y="406908"/>
                  </a:lnTo>
                  <a:close/>
                </a:path>
                <a:path w="5255259" h="1704339">
                  <a:moveTo>
                    <a:pt x="3057144" y="124968"/>
                  </a:moveTo>
                  <a:lnTo>
                    <a:pt x="2930652" y="124968"/>
                  </a:lnTo>
                  <a:lnTo>
                    <a:pt x="2930652" y="1703832"/>
                  </a:lnTo>
                  <a:lnTo>
                    <a:pt x="3057144" y="1703832"/>
                  </a:lnTo>
                  <a:lnTo>
                    <a:pt x="3057144" y="124968"/>
                  </a:lnTo>
                  <a:close/>
                </a:path>
                <a:path w="5255259" h="1704339">
                  <a:moveTo>
                    <a:pt x="3790188" y="0"/>
                  </a:moveTo>
                  <a:lnTo>
                    <a:pt x="3662172" y="0"/>
                  </a:lnTo>
                  <a:lnTo>
                    <a:pt x="3662172" y="1703832"/>
                  </a:lnTo>
                  <a:lnTo>
                    <a:pt x="3790188" y="1703844"/>
                  </a:lnTo>
                  <a:lnTo>
                    <a:pt x="3790188" y="0"/>
                  </a:lnTo>
                  <a:close/>
                </a:path>
                <a:path w="5255259" h="1704339">
                  <a:moveTo>
                    <a:pt x="4521708" y="359664"/>
                  </a:moveTo>
                  <a:lnTo>
                    <a:pt x="4395216" y="359664"/>
                  </a:lnTo>
                  <a:lnTo>
                    <a:pt x="4395216" y="1703832"/>
                  </a:lnTo>
                  <a:lnTo>
                    <a:pt x="4521708" y="1703832"/>
                  </a:lnTo>
                  <a:lnTo>
                    <a:pt x="4521708" y="359664"/>
                  </a:lnTo>
                  <a:close/>
                </a:path>
                <a:path w="5255259" h="1704339">
                  <a:moveTo>
                    <a:pt x="5254752" y="297180"/>
                  </a:moveTo>
                  <a:lnTo>
                    <a:pt x="5126736" y="297180"/>
                  </a:lnTo>
                  <a:lnTo>
                    <a:pt x="5126736" y="1703832"/>
                  </a:lnTo>
                  <a:lnTo>
                    <a:pt x="5254752" y="1703832"/>
                  </a:lnTo>
                  <a:lnTo>
                    <a:pt x="5254752" y="297180"/>
                  </a:lnTo>
                  <a:close/>
                </a:path>
              </a:pathLst>
            </a:custGeom>
            <a:solidFill>
              <a:srgbClr val="ECADFF"/>
            </a:solidFill>
          </p:spPr>
          <p:txBody>
            <a:bodyPr wrap="square" lIns="0" tIns="0" rIns="0" bIns="0" rtlCol="0"/>
            <a:lstStyle/>
            <a:p>
              <a:endParaRPr/>
            </a:p>
          </p:txBody>
        </p:sp>
        <p:sp>
          <p:nvSpPr>
            <p:cNvPr id="7" name="object 7"/>
            <p:cNvSpPr/>
            <p:nvPr/>
          </p:nvSpPr>
          <p:spPr>
            <a:xfrm>
              <a:off x="2648712" y="3817620"/>
              <a:ext cx="5255260" cy="1704339"/>
            </a:xfrm>
            <a:custGeom>
              <a:avLst/>
              <a:gdLst/>
              <a:ahLst/>
              <a:cxnLst/>
              <a:rect l="l" t="t" r="r" b="b"/>
              <a:pathLst>
                <a:path w="5255259" h="1704339">
                  <a:moveTo>
                    <a:pt x="0" y="205739"/>
                  </a:moveTo>
                  <a:lnTo>
                    <a:pt x="128015" y="205739"/>
                  </a:lnTo>
                  <a:lnTo>
                    <a:pt x="128015" y="1703831"/>
                  </a:lnTo>
                  <a:lnTo>
                    <a:pt x="0" y="1703831"/>
                  </a:lnTo>
                  <a:lnTo>
                    <a:pt x="0" y="205739"/>
                  </a:lnTo>
                  <a:close/>
                </a:path>
                <a:path w="5255259" h="1704339">
                  <a:moveTo>
                    <a:pt x="733043" y="509015"/>
                  </a:moveTo>
                  <a:lnTo>
                    <a:pt x="861060" y="509015"/>
                  </a:lnTo>
                  <a:lnTo>
                    <a:pt x="861060" y="1703831"/>
                  </a:lnTo>
                  <a:lnTo>
                    <a:pt x="733043" y="1703831"/>
                  </a:lnTo>
                  <a:lnTo>
                    <a:pt x="733043" y="509015"/>
                  </a:lnTo>
                  <a:close/>
                </a:path>
                <a:path w="5255259" h="1704339">
                  <a:moveTo>
                    <a:pt x="1466088" y="132587"/>
                  </a:moveTo>
                  <a:lnTo>
                    <a:pt x="1592579" y="132587"/>
                  </a:lnTo>
                  <a:lnTo>
                    <a:pt x="1592579" y="1703831"/>
                  </a:lnTo>
                  <a:lnTo>
                    <a:pt x="1466088" y="1703831"/>
                  </a:lnTo>
                  <a:lnTo>
                    <a:pt x="1466088" y="132587"/>
                  </a:lnTo>
                  <a:close/>
                </a:path>
                <a:path w="5255259" h="1704339">
                  <a:moveTo>
                    <a:pt x="2197608" y="406907"/>
                  </a:moveTo>
                  <a:lnTo>
                    <a:pt x="2325624" y="406907"/>
                  </a:lnTo>
                  <a:lnTo>
                    <a:pt x="2325624" y="1703831"/>
                  </a:lnTo>
                  <a:lnTo>
                    <a:pt x="2197608" y="1703831"/>
                  </a:lnTo>
                  <a:lnTo>
                    <a:pt x="2197608" y="406907"/>
                  </a:lnTo>
                  <a:close/>
                </a:path>
                <a:path w="5255259" h="1704339">
                  <a:moveTo>
                    <a:pt x="2930652" y="124967"/>
                  </a:moveTo>
                  <a:lnTo>
                    <a:pt x="3057143" y="124967"/>
                  </a:lnTo>
                  <a:lnTo>
                    <a:pt x="3057143" y="1703831"/>
                  </a:lnTo>
                  <a:lnTo>
                    <a:pt x="2930652" y="1703831"/>
                  </a:lnTo>
                  <a:lnTo>
                    <a:pt x="2930652" y="124967"/>
                  </a:lnTo>
                  <a:close/>
                </a:path>
                <a:path w="5255259" h="1704339">
                  <a:moveTo>
                    <a:pt x="3662172" y="0"/>
                  </a:moveTo>
                  <a:lnTo>
                    <a:pt x="3790188" y="0"/>
                  </a:lnTo>
                  <a:lnTo>
                    <a:pt x="3790188" y="1703831"/>
                  </a:lnTo>
                  <a:lnTo>
                    <a:pt x="3662172" y="1703831"/>
                  </a:lnTo>
                  <a:lnTo>
                    <a:pt x="3662172" y="0"/>
                  </a:lnTo>
                  <a:close/>
                </a:path>
                <a:path w="5255259" h="1704339">
                  <a:moveTo>
                    <a:pt x="4395216" y="359663"/>
                  </a:moveTo>
                  <a:lnTo>
                    <a:pt x="4521708" y="359663"/>
                  </a:lnTo>
                  <a:lnTo>
                    <a:pt x="4521708" y="1703831"/>
                  </a:lnTo>
                  <a:lnTo>
                    <a:pt x="4395216" y="1703831"/>
                  </a:lnTo>
                  <a:lnTo>
                    <a:pt x="4395216" y="359663"/>
                  </a:lnTo>
                  <a:close/>
                </a:path>
                <a:path w="5255259" h="1704339">
                  <a:moveTo>
                    <a:pt x="5126736" y="297179"/>
                  </a:moveTo>
                  <a:lnTo>
                    <a:pt x="5254752" y="297179"/>
                  </a:lnTo>
                  <a:lnTo>
                    <a:pt x="5254752" y="1703831"/>
                  </a:lnTo>
                  <a:lnTo>
                    <a:pt x="5126736" y="1703831"/>
                  </a:lnTo>
                  <a:lnTo>
                    <a:pt x="5126736" y="297179"/>
                  </a:lnTo>
                  <a:close/>
                </a:path>
              </a:pathLst>
            </a:custGeom>
            <a:ln w="9525">
              <a:solidFill>
                <a:srgbClr val="ECADFF"/>
              </a:solidFill>
            </a:ln>
          </p:spPr>
          <p:txBody>
            <a:bodyPr wrap="square" lIns="0" tIns="0" rIns="0" bIns="0" rtlCol="0"/>
            <a:lstStyle/>
            <a:p>
              <a:endParaRPr/>
            </a:p>
          </p:txBody>
        </p:sp>
        <p:sp>
          <p:nvSpPr>
            <p:cNvPr id="8" name="object 8"/>
            <p:cNvSpPr/>
            <p:nvPr/>
          </p:nvSpPr>
          <p:spPr>
            <a:xfrm>
              <a:off x="2811780" y="4533900"/>
              <a:ext cx="5253355" cy="988060"/>
            </a:xfrm>
            <a:custGeom>
              <a:avLst/>
              <a:gdLst/>
              <a:ahLst/>
              <a:cxnLst/>
              <a:rect l="l" t="t" r="r" b="b"/>
              <a:pathLst>
                <a:path w="5253355" h="988060">
                  <a:moveTo>
                    <a:pt x="128016" y="192024"/>
                  </a:moveTo>
                  <a:lnTo>
                    <a:pt x="0" y="192024"/>
                  </a:lnTo>
                  <a:lnTo>
                    <a:pt x="0" y="987552"/>
                  </a:lnTo>
                  <a:lnTo>
                    <a:pt x="128016" y="987552"/>
                  </a:lnTo>
                  <a:lnTo>
                    <a:pt x="128016" y="192024"/>
                  </a:lnTo>
                  <a:close/>
                </a:path>
                <a:path w="5253355" h="988060">
                  <a:moveTo>
                    <a:pt x="859536" y="365760"/>
                  </a:moveTo>
                  <a:lnTo>
                    <a:pt x="733044" y="365760"/>
                  </a:lnTo>
                  <a:lnTo>
                    <a:pt x="733044" y="987552"/>
                  </a:lnTo>
                  <a:lnTo>
                    <a:pt x="859536" y="987552"/>
                  </a:lnTo>
                  <a:lnTo>
                    <a:pt x="859536" y="365760"/>
                  </a:lnTo>
                  <a:close/>
                </a:path>
                <a:path w="5253355" h="988060">
                  <a:moveTo>
                    <a:pt x="1592580" y="88392"/>
                  </a:moveTo>
                  <a:lnTo>
                    <a:pt x="1464564" y="88392"/>
                  </a:lnTo>
                  <a:lnTo>
                    <a:pt x="1464564" y="987552"/>
                  </a:lnTo>
                  <a:lnTo>
                    <a:pt x="1592580" y="987552"/>
                  </a:lnTo>
                  <a:lnTo>
                    <a:pt x="1592580" y="88392"/>
                  </a:lnTo>
                  <a:close/>
                </a:path>
                <a:path w="5253355" h="988060">
                  <a:moveTo>
                    <a:pt x="2324100" y="426720"/>
                  </a:moveTo>
                  <a:lnTo>
                    <a:pt x="2197608" y="426720"/>
                  </a:lnTo>
                  <a:lnTo>
                    <a:pt x="2197608" y="987552"/>
                  </a:lnTo>
                  <a:lnTo>
                    <a:pt x="2324100" y="987552"/>
                  </a:lnTo>
                  <a:lnTo>
                    <a:pt x="2324100" y="426720"/>
                  </a:lnTo>
                  <a:close/>
                </a:path>
                <a:path w="5253355" h="988060">
                  <a:moveTo>
                    <a:pt x="3057144" y="0"/>
                  </a:moveTo>
                  <a:lnTo>
                    <a:pt x="2929128" y="0"/>
                  </a:lnTo>
                  <a:lnTo>
                    <a:pt x="2929128" y="987552"/>
                  </a:lnTo>
                  <a:lnTo>
                    <a:pt x="3057144" y="987552"/>
                  </a:lnTo>
                  <a:lnTo>
                    <a:pt x="3057144" y="0"/>
                  </a:lnTo>
                  <a:close/>
                </a:path>
                <a:path w="5253355" h="988060">
                  <a:moveTo>
                    <a:pt x="3788664" y="205740"/>
                  </a:moveTo>
                  <a:lnTo>
                    <a:pt x="3662172" y="205740"/>
                  </a:lnTo>
                  <a:lnTo>
                    <a:pt x="3662172" y="987552"/>
                  </a:lnTo>
                  <a:lnTo>
                    <a:pt x="3788664" y="987552"/>
                  </a:lnTo>
                  <a:lnTo>
                    <a:pt x="3788664" y="205740"/>
                  </a:lnTo>
                  <a:close/>
                </a:path>
                <a:path w="5253355" h="988060">
                  <a:moveTo>
                    <a:pt x="4521708" y="309372"/>
                  </a:moveTo>
                  <a:lnTo>
                    <a:pt x="4393692" y="309372"/>
                  </a:lnTo>
                  <a:lnTo>
                    <a:pt x="4393692" y="987552"/>
                  </a:lnTo>
                  <a:lnTo>
                    <a:pt x="4521708" y="987552"/>
                  </a:lnTo>
                  <a:lnTo>
                    <a:pt x="4521708" y="309372"/>
                  </a:lnTo>
                  <a:close/>
                </a:path>
                <a:path w="5253355" h="988060">
                  <a:moveTo>
                    <a:pt x="5253228" y="239268"/>
                  </a:moveTo>
                  <a:lnTo>
                    <a:pt x="5126736" y="239268"/>
                  </a:lnTo>
                  <a:lnTo>
                    <a:pt x="5126736" y="987552"/>
                  </a:lnTo>
                  <a:lnTo>
                    <a:pt x="5253228" y="987552"/>
                  </a:lnTo>
                  <a:lnTo>
                    <a:pt x="5253228" y="239268"/>
                  </a:lnTo>
                  <a:close/>
                </a:path>
              </a:pathLst>
            </a:custGeom>
            <a:solidFill>
              <a:srgbClr val="AA0046"/>
            </a:solidFill>
          </p:spPr>
          <p:txBody>
            <a:bodyPr wrap="square" lIns="0" tIns="0" rIns="0" bIns="0" rtlCol="0"/>
            <a:lstStyle/>
            <a:p>
              <a:endParaRPr/>
            </a:p>
          </p:txBody>
        </p:sp>
        <p:sp>
          <p:nvSpPr>
            <p:cNvPr id="9" name="object 9"/>
            <p:cNvSpPr/>
            <p:nvPr/>
          </p:nvSpPr>
          <p:spPr>
            <a:xfrm>
              <a:off x="2811780" y="4533900"/>
              <a:ext cx="5253355" cy="988060"/>
            </a:xfrm>
            <a:custGeom>
              <a:avLst/>
              <a:gdLst/>
              <a:ahLst/>
              <a:cxnLst/>
              <a:rect l="l" t="t" r="r" b="b"/>
              <a:pathLst>
                <a:path w="5253355" h="988060">
                  <a:moveTo>
                    <a:pt x="0" y="192024"/>
                  </a:moveTo>
                  <a:lnTo>
                    <a:pt x="128015" y="192024"/>
                  </a:lnTo>
                  <a:lnTo>
                    <a:pt x="128015" y="987552"/>
                  </a:lnTo>
                  <a:lnTo>
                    <a:pt x="0" y="987552"/>
                  </a:lnTo>
                  <a:lnTo>
                    <a:pt x="0" y="192024"/>
                  </a:lnTo>
                  <a:close/>
                </a:path>
                <a:path w="5253355" h="988060">
                  <a:moveTo>
                    <a:pt x="733044" y="365760"/>
                  </a:moveTo>
                  <a:lnTo>
                    <a:pt x="859535" y="365760"/>
                  </a:lnTo>
                  <a:lnTo>
                    <a:pt x="859535" y="987552"/>
                  </a:lnTo>
                  <a:lnTo>
                    <a:pt x="733044" y="987552"/>
                  </a:lnTo>
                  <a:lnTo>
                    <a:pt x="733044" y="365760"/>
                  </a:lnTo>
                  <a:close/>
                </a:path>
                <a:path w="5253355" h="988060">
                  <a:moveTo>
                    <a:pt x="1464564" y="88392"/>
                  </a:moveTo>
                  <a:lnTo>
                    <a:pt x="1592580" y="88392"/>
                  </a:lnTo>
                  <a:lnTo>
                    <a:pt x="1592580" y="987552"/>
                  </a:lnTo>
                  <a:lnTo>
                    <a:pt x="1464564" y="987552"/>
                  </a:lnTo>
                  <a:lnTo>
                    <a:pt x="1464564" y="88392"/>
                  </a:lnTo>
                  <a:close/>
                </a:path>
                <a:path w="5253355" h="988060">
                  <a:moveTo>
                    <a:pt x="2197608" y="426719"/>
                  </a:moveTo>
                  <a:lnTo>
                    <a:pt x="2324099" y="426719"/>
                  </a:lnTo>
                  <a:lnTo>
                    <a:pt x="2324099" y="987552"/>
                  </a:lnTo>
                  <a:lnTo>
                    <a:pt x="2197608" y="987552"/>
                  </a:lnTo>
                  <a:lnTo>
                    <a:pt x="2197608" y="426719"/>
                  </a:lnTo>
                  <a:close/>
                </a:path>
                <a:path w="5253355" h="988060">
                  <a:moveTo>
                    <a:pt x="2929128" y="0"/>
                  </a:moveTo>
                  <a:lnTo>
                    <a:pt x="3057144" y="0"/>
                  </a:lnTo>
                  <a:lnTo>
                    <a:pt x="3057144" y="987552"/>
                  </a:lnTo>
                  <a:lnTo>
                    <a:pt x="2929128" y="987552"/>
                  </a:lnTo>
                  <a:lnTo>
                    <a:pt x="2929128" y="0"/>
                  </a:lnTo>
                  <a:close/>
                </a:path>
                <a:path w="5253355" h="988060">
                  <a:moveTo>
                    <a:pt x="3662172" y="205739"/>
                  </a:moveTo>
                  <a:lnTo>
                    <a:pt x="3788664" y="205739"/>
                  </a:lnTo>
                  <a:lnTo>
                    <a:pt x="3788664" y="987552"/>
                  </a:lnTo>
                  <a:lnTo>
                    <a:pt x="3662172" y="987552"/>
                  </a:lnTo>
                  <a:lnTo>
                    <a:pt x="3662172" y="205739"/>
                  </a:lnTo>
                  <a:close/>
                </a:path>
                <a:path w="5253355" h="988060">
                  <a:moveTo>
                    <a:pt x="4393692" y="309372"/>
                  </a:moveTo>
                  <a:lnTo>
                    <a:pt x="4521708" y="309372"/>
                  </a:lnTo>
                  <a:lnTo>
                    <a:pt x="4521708" y="987552"/>
                  </a:lnTo>
                  <a:lnTo>
                    <a:pt x="4393692" y="987552"/>
                  </a:lnTo>
                  <a:lnTo>
                    <a:pt x="4393692" y="309372"/>
                  </a:lnTo>
                  <a:close/>
                </a:path>
                <a:path w="5253355" h="988060">
                  <a:moveTo>
                    <a:pt x="5126736" y="239268"/>
                  </a:moveTo>
                  <a:lnTo>
                    <a:pt x="5253228" y="239268"/>
                  </a:lnTo>
                  <a:lnTo>
                    <a:pt x="5253228" y="987552"/>
                  </a:lnTo>
                  <a:lnTo>
                    <a:pt x="5126736" y="987552"/>
                  </a:lnTo>
                  <a:lnTo>
                    <a:pt x="5126736" y="239268"/>
                  </a:lnTo>
                  <a:close/>
                </a:path>
              </a:pathLst>
            </a:custGeom>
            <a:ln w="9525">
              <a:solidFill>
                <a:srgbClr val="AA0046"/>
              </a:solidFill>
            </a:ln>
          </p:spPr>
          <p:txBody>
            <a:bodyPr wrap="square" lIns="0" tIns="0" rIns="0" bIns="0" rtlCol="0"/>
            <a:lstStyle/>
            <a:p>
              <a:endParaRPr/>
            </a:p>
          </p:txBody>
        </p:sp>
        <p:sp>
          <p:nvSpPr>
            <p:cNvPr id="10" name="object 10"/>
            <p:cNvSpPr/>
            <p:nvPr/>
          </p:nvSpPr>
          <p:spPr>
            <a:xfrm>
              <a:off x="2346960" y="5521452"/>
              <a:ext cx="5858510" cy="0"/>
            </a:xfrm>
            <a:custGeom>
              <a:avLst/>
              <a:gdLst/>
              <a:ahLst/>
              <a:cxnLst/>
              <a:rect l="l" t="t" r="r" b="b"/>
              <a:pathLst>
                <a:path w="5858509">
                  <a:moveTo>
                    <a:pt x="0" y="0"/>
                  </a:moveTo>
                  <a:lnTo>
                    <a:pt x="5858256" y="0"/>
                  </a:lnTo>
                </a:path>
              </a:pathLst>
            </a:custGeom>
            <a:ln w="9525">
              <a:solidFill>
                <a:srgbClr val="D9D9D9"/>
              </a:solidFill>
            </a:ln>
          </p:spPr>
          <p:txBody>
            <a:bodyPr wrap="square" lIns="0" tIns="0" rIns="0" bIns="0" rtlCol="0"/>
            <a:lstStyle/>
            <a:p>
              <a:endParaRPr/>
            </a:p>
          </p:txBody>
        </p:sp>
        <p:sp>
          <p:nvSpPr>
            <p:cNvPr id="11" name="object 11"/>
            <p:cNvSpPr/>
            <p:nvPr/>
          </p:nvSpPr>
          <p:spPr>
            <a:xfrm>
              <a:off x="7677912" y="3599688"/>
              <a:ext cx="116205" cy="60960"/>
            </a:xfrm>
            <a:custGeom>
              <a:avLst/>
              <a:gdLst/>
              <a:ahLst/>
              <a:cxnLst/>
              <a:rect l="l" t="t" r="r" b="b"/>
              <a:pathLst>
                <a:path w="116204" h="60960">
                  <a:moveTo>
                    <a:pt x="0" y="60960"/>
                  </a:moveTo>
                  <a:lnTo>
                    <a:pt x="57912" y="0"/>
                  </a:lnTo>
                  <a:lnTo>
                    <a:pt x="115824" y="0"/>
                  </a:lnTo>
                </a:path>
              </a:pathLst>
            </a:custGeom>
            <a:ln w="9525">
              <a:solidFill>
                <a:srgbClr val="A6A6A6"/>
              </a:solidFill>
            </a:ln>
          </p:spPr>
          <p:txBody>
            <a:bodyPr wrap="square" lIns="0" tIns="0" rIns="0" bIns="0" rtlCol="0"/>
            <a:lstStyle/>
            <a:p>
              <a:endParaRPr/>
            </a:p>
          </p:txBody>
        </p:sp>
      </p:grpSp>
      <p:sp>
        <p:nvSpPr>
          <p:cNvPr id="12" name="object 12"/>
          <p:cNvSpPr txBox="1"/>
          <p:nvPr/>
        </p:nvSpPr>
        <p:spPr>
          <a:xfrm>
            <a:off x="2429636" y="356102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69%</a:t>
            </a:r>
            <a:endParaRPr sz="1000">
              <a:latin typeface="Calibri"/>
              <a:cs typeface="Calibri"/>
            </a:endParaRPr>
          </a:p>
        </p:txBody>
      </p:sp>
      <p:sp>
        <p:nvSpPr>
          <p:cNvPr id="13" name="object 13"/>
          <p:cNvSpPr txBox="1"/>
          <p:nvPr/>
        </p:nvSpPr>
        <p:spPr>
          <a:xfrm>
            <a:off x="3161792" y="342607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14" name="object 14"/>
          <p:cNvSpPr txBox="1"/>
          <p:nvPr/>
        </p:nvSpPr>
        <p:spPr>
          <a:xfrm>
            <a:off x="3894201" y="326174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80%</a:t>
            </a:r>
            <a:endParaRPr sz="1000">
              <a:latin typeface="Calibri"/>
              <a:cs typeface="Calibri"/>
            </a:endParaRPr>
          </a:p>
        </p:txBody>
      </p:sp>
      <p:sp>
        <p:nvSpPr>
          <p:cNvPr id="15" name="object 15"/>
          <p:cNvSpPr txBox="1"/>
          <p:nvPr/>
        </p:nvSpPr>
        <p:spPr>
          <a:xfrm>
            <a:off x="4626609" y="346595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72%</a:t>
            </a:r>
            <a:endParaRPr sz="1000">
              <a:latin typeface="Calibri"/>
              <a:cs typeface="Calibri"/>
            </a:endParaRPr>
          </a:p>
        </p:txBody>
      </p:sp>
      <p:sp>
        <p:nvSpPr>
          <p:cNvPr id="16" name="object 16"/>
          <p:cNvSpPr txBox="1"/>
          <p:nvPr/>
        </p:nvSpPr>
        <p:spPr>
          <a:xfrm>
            <a:off x="5359146" y="342480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17" name="object 17"/>
          <p:cNvSpPr txBox="1"/>
          <p:nvPr/>
        </p:nvSpPr>
        <p:spPr>
          <a:xfrm>
            <a:off x="6091554" y="315899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84%</a:t>
            </a:r>
            <a:endParaRPr sz="1000">
              <a:latin typeface="Calibri"/>
              <a:cs typeface="Calibri"/>
            </a:endParaRPr>
          </a:p>
        </p:txBody>
      </p:sp>
      <p:sp>
        <p:nvSpPr>
          <p:cNvPr id="18" name="object 18"/>
          <p:cNvSpPr txBox="1"/>
          <p:nvPr/>
        </p:nvSpPr>
        <p:spPr>
          <a:xfrm>
            <a:off x="6823964" y="3568446"/>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68%</a:t>
            </a:r>
            <a:endParaRPr sz="1000">
              <a:latin typeface="Calibri"/>
              <a:cs typeface="Calibri"/>
            </a:endParaRPr>
          </a:p>
        </p:txBody>
      </p:sp>
      <p:sp>
        <p:nvSpPr>
          <p:cNvPr id="19" name="object 19"/>
          <p:cNvSpPr txBox="1"/>
          <p:nvPr/>
        </p:nvSpPr>
        <p:spPr>
          <a:xfrm>
            <a:off x="7820025" y="35034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20" name="object 20"/>
          <p:cNvSpPr/>
          <p:nvPr/>
        </p:nvSpPr>
        <p:spPr>
          <a:xfrm>
            <a:off x="2712720" y="3889247"/>
            <a:ext cx="76200" cy="134620"/>
          </a:xfrm>
          <a:custGeom>
            <a:avLst/>
            <a:gdLst/>
            <a:ahLst/>
            <a:cxnLst/>
            <a:rect l="l" t="t" r="r" b="b"/>
            <a:pathLst>
              <a:path w="76200" h="134620">
                <a:moveTo>
                  <a:pt x="0" y="134112"/>
                </a:moveTo>
                <a:lnTo>
                  <a:pt x="18287" y="0"/>
                </a:lnTo>
                <a:lnTo>
                  <a:pt x="76200" y="0"/>
                </a:lnTo>
              </a:path>
            </a:pathLst>
          </a:custGeom>
          <a:ln w="9525">
            <a:solidFill>
              <a:srgbClr val="A6A6A6"/>
            </a:solidFill>
          </a:ln>
        </p:spPr>
        <p:txBody>
          <a:bodyPr wrap="square" lIns="0" tIns="0" rIns="0" bIns="0" rtlCol="0"/>
          <a:lstStyle/>
          <a:p>
            <a:endParaRPr/>
          </a:p>
        </p:txBody>
      </p:sp>
      <p:sp>
        <p:nvSpPr>
          <p:cNvPr id="21" name="object 21"/>
          <p:cNvSpPr txBox="1"/>
          <p:nvPr/>
        </p:nvSpPr>
        <p:spPr>
          <a:xfrm>
            <a:off x="2814954" y="379336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59%</a:t>
            </a:r>
            <a:endParaRPr sz="1000">
              <a:latin typeface="Calibri"/>
              <a:cs typeface="Calibri"/>
            </a:endParaRPr>
          </a:p>
        </p:txBody>
      </p:sp>
      <p:sp>
        <p:nvSpPr>
          <p:cNvPr id="22" name="object 22"/>
          <p:cNvSpPr txBox="1"/>
          <p:nvPr/>
        </p:nvSpPr>
        <p:spPr>
          <a:xfrm>
            <a:off x="3445890" y="414083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47%</a:t>
            </a:r>
            <a:endParaRPr sz="1000">
              <a:latin typeface="Calibri"/>
              <a:cs typeface="Calibri"/>
            </a:endParaRPr>
          </a:p>
        </p:txBody>
      </p:sp>
      <p:sp>
        <p:nvSpPr>
          <p:cNvPr id="23" name="object 23"/>
          <p:cNvSpPr txBox="1"/>
          <p:nvPr/>
        </p:nvSpPr>
        <p:spPr>
          <a:xfrm>
            <a:off x="4218813" y="370497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62%</a:t>
            </a:r>
            <a:endParaRPr sz="1000">
              <a:latin typeface="Calibri"/>
              <a:cs typeface="Calibri"/>
            </a:endParaRPr>
          </a:p>
        </p:txBody>
      </p:sp>
      <p:sp>
        <p:nvSpPr>
          <p:cNvPr id="24" name="object 24"/>
          <p:cNvSpPr txBox="1"/>
          <p:nvPr/>
        </p:nvSpPr>
        <p:spPr>
          <a:xfrm>
            <a:off x="4870196" y="40241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51%</a:t>
            </a:r>
            <a:endParaRPr sz="1000">
              <a:latin typeface="Calibri"/>
              <a:cs typeface="Calibri"/>
            </a:endParaRPr>
          </a:p>
        </p:txBody>
      </p:sp>
      <p:sp>
        <p:nvSpPr>
          <p:cNvPr id="25" name="object 25"/>
          <p:cNvSpPr txBox="1"/>
          <p:nvPr/>
        </p:nvSpPr>
        <p:spPr>
          <a:xfrm>
            <a:off x="5704078" y="3801236"/>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63%</a:t>
            </a:r>
            <a:endParaRPr sz="1000">
              <a:latin typeface="Calibri"/>
              <a:cs typeface="Calibri"/>
            </a:endParaRPr>
          </a:p>
        </p:txBody>
      </p:sp>
      <p:sp>
        <p:nvSpPr>
          <p:cNvPr id="26" name="object 26"/>
          <p:cNvSpPr txBox="1"/>
          <p:nvPr/>
        </p:nvSpPr>
        <p:spPr>
          <a:xfrm>
            <a:off x="6416166" y="358698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68%</a:t>
            </a:r>
            <a:endParaRPr sz="1000">
              <a:latin typeface="Calibri"/>
              <a:cs typeface="Calibri"/>
            </a:endParaRPr>
          </a:p>
        </p:txBody>
      </p:sp>
      <p:sp>
        <p:nvSpPr>
          <p:cNvPr id="27" name="object 27"/>
          <p:cNvSpPr txBox="1"/>
          <p:nvPr/>
        </p:nvSpPr>
        <p:spPr>
          <a:xfrm>
            <a:off x="6986396" y="394665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53%</a:t>
            </a:r>
            <a:endParaRPr sz="1000">
              <a:latin typeface="Calibri"/>
              <a:cs typeface="Calibri"/>
            </a:endParaRPr>
          </a:p>
        </p:txBody>
      </p:sp>
      <p:sp>
        <p:nvSpPr>
          <p:cNvPr id="28" name="object 28"/>
          <p:cNvSpPr txBox="1"/>
          <p:nvPr/>
        </p:nvSpPr>
        <p:spPr>
          <a:xfrm>
            <a:off x="7779511" y="388386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56%</a:t>
            </a:r>
            <a:endParaRPr sz="1000">
              <a:latin typeface="Calibri"/>
              <a:cs typeface="Calibri"/>
            </a:endParaRPr>
          </a:p>
        </p:txBody>
      </p:sp>
      <p:sp>
        <p:nvSpPr>
          <p:cNvPr id="29" name="object 29"/>
          <p:cNvSpPr/>
          <p:nvPr/>
        </p:nvSpPr>
        <p:spPr>
          <a:xfrm>
            <a:off x="3607308" y="4465320"/>
            <a:ext cx="3092450" cy="434340"/>
          </a:xfrm>
          <a:custGeom>
            <a:avLst/>
            <a:gdLst/>
            <a:ahLst/>
            <a:cxnLst/>
            <a:rect l="l" t="t" r="r" b="b"/>
            <a:pathLst>
              <a:path w="3092450" h="434339">
                <a:moveTo>
                  <a:pt x="0" y="434339"/>
                </a:moveTo>
                <a:lnTo>
                  <a:pt x="143255" y="367283"/>
                </a:lnTo>
              </a:path>
              <a:path w="3092450" h="434339">
                <a:moveTo>
                  <a:pt x="2197607" y="68579"/>
                </a:moveTo>
                <a:lnTo>
                  <a:pt x="2339340" y="0"/>
                </a:lnTo>
              </a:path>
              <a:path w="3092450" h="434339">
                <a:moveTo>
                  <a:pt x="2930651" y="274319"/>
                </a:moveTo>
                <a:lnTo>
                  <a:pt x="3092195" y="207263"/>
                </a:lnTo>
              </a:path>
            </a:pathLst>
          </a:custGeom>
          <a:ln w="9525">
            <a:solidFill>
              <a:srgbClr val="A6A6A6"/>
            </a:solidFill>
          </a:ln>
        </p:spPr>
        <p:txBody>
          <a:bodyPr wrap="square" lIns="0" tIns="0" rIns="0" bIns="0" rtlCol="0"/>
          <a:lstStyle/>
          <a:p>
            <a:endParaRPr/>
          </a:p>
        </p:txBody>
      </p:sp>
      <p:sp>
        <p:nvSpPr>
          <p:cNvPr id="30" name="object 30"/>
          <p:cNvSpPr txBox="1"/>
          <p:nvPr/>
        </p:nvSpPr>
        <p:spPr>
          <a:xfrm>
            <a:off x="2794761" y="449592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31%</a:t>
            </a:r>
            <a:endParaRPr sz="1000">
              <a:latin typeface="Calibri"/>
              <a:cs typeface="Calibri"/>
            </a:endParaRPr>
          </a:p>
        </p:txBody>
      </p:sp>
      <p:sp>
        <p:nvSpPr>
          <p:cNvPr id="31" name="object 31"/>
          <p:cNvSpPr txBox="1"/>
          <p:nvPr/>
        </p:nvSpPr>
        <p:spPr>
          <a:xfrm>
            <a:off x="3628771" y="464070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25%</a:t>
            </a:r>
            <a:endParaRPr sz="1000">
              <a:latin typeface="Calibri"/>
              <a:cs typeface="Calibri"/>
            </a:endParaRPr>
          </a:p>
        </p:txBody>
      </p:sp>
      <p:sp>
        <p:nvSpPr>
          <p:cNvPr id="32" name="object 32"/>
          <p:cNvSpPr txBox="1"/>
          <p:nvPr/>
        </p:nvSpPr>
        <p:spPr>
          <a:xfrm>
            <a:off x="4340733" y="439292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36%</a:t>
            </a:r>
            <a:endParaRPr sz="1000">
              <a:latin typeface="Calibri"/>
              <a:cs typeface="Calibri"/>
            </a:endParaRPr>
          </a:p>
        </p:txBody>
      </p:sp>
      <p:sp>
        <p:nvSpPr>
          <p:cNvPr id="33" name="object 33"/>
          <p:cNvSpPr txBox="1"/>
          <p:nvPr/>
        </p:nvSpPr>
        <p:spPr>
          <a:xfrm>
            <a:off x="5093334" y="474497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22%</a:t>
            </a:r>
            <a:endParaRPr sz="1000">
              <a:latin typeface="Calibri"/>
              <a:cs typeface="Calibri"/>
            </a:endParaRPr>
          </a:p>
        </p:txBody>
      </p:sp>
      <p:sp>
        <p:nvSpPr>
          <p:cNvPr id="34" name="object 34"/>
          <p:cNvSpPr txBox="1"/>
          <p:nvPr/>
        </p:nvSpPr>
        <p:spPr>
          <a:xfrm>
            <a:off x="5825744" y="427337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39%</a:t>
            </a:r>
            <a:endParaRPr sz="1000">
              <a:latin typeface="Calibri"/>
              <a:cs typeface="Calibri"/>
            </a:endParaRPr>
          </a:p>
        </p:txBody>
      </p:sp>
      <p:sp>
        <p:nvSpPr>
          <p:cNvPr id="35" name="object 35"/>
          <p:cNvSpPr txBox="1"/>
          <p:nvPr/>
        </p:nvSpPr>
        <p:spPr>
          <a:xfrm>
            <a:off x="6578600" y="448030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31%</a:t>
            </a:r>
            <a:endParaRPr sz="1000">
              <a:latin typeface="Calibri"/>
              <a:cs typeface="Calibri"/>
            </a:endParaRPr>
          </a:p>
        </p:txBody>
      </p:sp>
      <p:sp>
        <p:nvSpPr>
          <p:cNvPr id="36" name="object 36"/>
          <p:cNvSpPr txBox="1"/>
          <p:nvPr/>
        </p:nvSpPr>
        <p:spPr>
          <a:xfrm>
            <a:off x="7290561" y="462851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27%</a:t>
            </a:r>
            <a:endParaRPr sz="1000">
              <a:latin typeface="Calibri"/>
              <a:cs typeface="Calibri"/>
            </a:endParaRPr>
          </a:p>
        </p:txBody>
      </p:sp>
      <p:sp>
        <p:nvSpPr>
          <p:cNvPr id="37" name="object 37"/>
          <p:cNvSpPr txBox="1"/>
          <p:nvPr/>
        </p:nvSpPr>
        <p:spPr>
          <a:xfrm>
            <a:off x="8043418" y="455714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30%</a:t>
            </a:r>
            <a:endParaRPr sz="1000">
              <a:latin typeface="Calibri"/>
              <a:cs typeface="Calibri"/>
            </a:endParaRPr>
          </a:p>
        </p:txBody>
      </p:sp>
      <p:sp>
        <p:nvSpPr>
          <p:cNvPr id="38" name="object 38"/>
          <p:cNvSpPr txBox="1"/>
          <p:nvPr/>
        </p:nvSpPr>
        <p:spPr>
          <a:xfrm>
            <a:off x="1963673" y="3304387"/>
            <a:ext cx="267335" cy="2298700"/>
          </a:xfrm>
          <a:prstGeom prst="rect">
            <a:avLst/>
          </a:prstGeom>
        </p:spPr>
        <p:txBody>
          <a:bodyPr vert="horz" wrap="square" lIns="0" tIns="97790" rIns="0" bIns="0" rtlCol="0">
            <a:spAutoFit/>
          </a:bodyPr>
          <a:lstStyle/>
          <a:p>
            <a:pPr marR="5080" algn="r">
              <a:lnSpc>
                <a:spcPct val="100000"/>
              </a:lnSpc>
              <a:spcBef>
                <a:spcPts val="770"/>
              </a:spcBef>
            </a:pPr>
            <a:r>
              <a:rPr sz="1100" spc="-25" dirty="0">
                <a:solidFill>
                  <a:srgbClr val="585858"/>
                </a:solidFill>
                <a:latin typeface="Calibri"/>
                <a:cs typeface="Calibri"/>
              </a:rPr>
              <a:t>80%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70%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60%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50%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40%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30%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20%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10%</a:t>
            </a:r>
            <a:endParaRPr sz="1100">
              <a:latin typeface="Calibri"/>
              <a:cs typeface="Calibri"/>
            </a:endParaRPr>
          </a:p>
          <a:p>
            <a:pPr marR="6350" algn="r">
              <a:lnSpc>
                <a:spcPct val="100000"/>
              </a:lnSpc>
              <a:spcBef>
                <a:spcPts val="670"/>
              </a:spcBef>
            </a:pPr>
            <a:r>
              <a:rPr sz="1100" spc="-25" dirty="0">
                <a:solidFill>
                  <a:srgbClr val="585858"/>
                </a:solidFill>
                <a:latin typeface="Calibri"/>
                <a:cs typeface="Calibri"/>
              </a:rPr>
              <a:t>0%</a:t>
            </a:r>
            <a:endParaRPr sz="1100">
              <a:latin typeface="Calibri"/>
              <a:cs typeface="Calibri"/>
            </a:endParaRPr>
          </a:p>
        </p:txBody>
      </p:sp>
      <p:sp>
        <p:nvSpPr>
          <p:cNvPr id="39" name="object 39"/>
          <p:cNvSpPr txBox="1"/>
          <p:nvPr/>
        </p:nvSpPr>
        <p:spPr>
          <a:xfrm>
            <a:off x="1963673" y="3136519"/>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90%</a:t>
            </a:r>
            <a:endParaRPr sz="1100">
              <a:latin typeface="Calibri"/>
              <a:cs typeface="Calibri"/>
            </a:endParaRPr>
          </a:p>
        </p:txBody>
      </p:sp>
      <p:sp>
        <p:nvSpPr>
          <p:cNvPr id="40" name="object 40"/>
          <p:cNvSpPr txBox="1"/>
          <p:nvPr/>
        </p:nvSpPr>
        <p:spPr>
          <a:xfrm>
            <a:off x="2475357" y="5590743"/>
            <a:ext cx="477520" cy="364490"/>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Aneurin</a:t>
            </a:r>
            <a:endParaRPr sz="1100">
              <a:latin typeface="Calibri"/>
              <a:cs typeface="Calibri"/>
            </a:endParaRPr>
          </a:p>
          <a:p>
            <a:pPr marL="63500">
              <a:lnSpc>
                <a:spcPct val="100000"/>
              </a:lnSpc>
              <a:spcBef>
                <a:spcPts val="25"/>
              </a:spcBef>
            </a:pPr>
            <a:r>
              <a:rPr sz="1100" spc="-20" dirty="0">
                <a:solidFill>
                  <a:srgbClr val="585858"/>
                </a:solidFill>
                <a:latin typeface="Calibri"/>
                <a:cs typeface="Calibri"/>
              </a:rPr>
              <a:t>Bevan</a:t>
            </a:r>
            <a:endParaRPr sz="1100">
              <a:latin typeface="Calibri"/>
              <a:cs typeface="Calibri"/>
            </a:endParaRPr>
          </a:p>
        </p:txBody>
      </p:sp>
      <p:sp>
        <p:nvSpPr>
          <p:cNvPr id="41" name="object 41"/>
          <p:cNvSpPr txBox="1"/>
          <p:nvPr/>
        </p:nvSpPr>
        <p:spPr>
          <a:xfrm>
            <a:off x="3131947" y="5590743"/>
            <a:ext cx="1373505" cy="364490"/>
          </a:xfrm>
          <a:prstGeom prst="rect">
            <a:avLst/>
          </a:prstGeom>
        </p:spPr>
        <p:txBody>
          <a:bodyPr vert="horz" wrap="square" lIns="0" tIns="12700" rIns="0" bIns="0" rtlCol="0">
            <a:spAutoFit/>
          </a:bodyPr>
          <a:lstStyle/>
          <a:p>
            <a:pPr marL="173990">
              <a:lnSpc>
                <a:spcPct val="100000"/>
              </a:lnSpc>
              <a:spcBef>
                <a:spcPts val="100"/>
              </a:spcBef>
              <a:tabLst>
                <a:tab pos="733425" algn="l"/>
              </a:tabLst>
            </a:pPr>
            <a:r>
              <a:rPr sz="1100" spc="-10" dirty="0">
                <a:solidFill>
                  <a:srgbClr val="585858"/>
                </a:solidFill>
                <a:latin typeface="Calibri"/>
                <a:cs typeface="Calibri"/>
              </a:rPr>
              <a:t>Betsi</a:t>
            </a:r>
            <a:r>
              <a:rPr sz="1100" dirty="0">
                <a:solidFill>
                  <a:srgbClr val="585858"/>
                </a:solidFill>
                <a:latin typeface="Calibri"/>
                <a:cs typeface="Calibri"/>
              </a:rPr>
              <a:t>	Cardiff</a:t>
            </a:r>
            <a:r>
              <a:rPr sz="1100" spc="-40" dirty="0">
                <a:solidFill>
                  <a:srgbClr val="585858"/>
                </a:solidFill>
                <a:latin typeface="Calibri"/>
                <a:cs typeface="Calibri"/>
              </a:rPr>
              <a:t> </a:t>
            </a:r>
            <a:r>
              <a:rPr sz="1100" spc="-25" dirty="0">
                <a:solidFill>
                  <a:srgbClr val="585858"/>
                </a:solidFill>
                <a:latin typeface="Calibri"/>
                <a:cs typeface="Calibri"/>
              </a:rPr>
              <a:t>and</a:t>
            </a:r>
            <a:endParaRPr sz="1100">
              <a:latin typeface="Calibri"/>
              <a:cs typeface="Calibri"/>
            </a:endParaRPr>
          </a:p>
          <a:p>
            <a:pPr marL="12700">
              <a:lnSpc>
                <a:spcPct val="100000"/>
              </a:lnSpc>
              <a:spcBef>
                <a:spcPts val="25"/>
              </a:spcBef>
              <a:tabLst>
                <a:tab pos="922655" algn="l"/>
              </a:tabLst>
            </a:pPr>
            <a:r>
              <a:rPr sz="1100" spc="-10" dirty="0">
                <a:solidFill>
                  <a:srgbClr val="585858"/>
                </a:solidFill>
                <a:latin typeface="Calibri"/>
                <a:cs typeface="Calibri"/>
              </a:rPr>
              <a:t>Cadwaladr</a:t>
            </a:r>
            <a:r>
              <a:rPr sz="1100" dirty="0">
                <a:solidFill>
                  <a:srgbClr val="585858"/>
                </a:solidFill>
                <a:latin typeface="Calibri"/>
                <a:cs typeface="Calibri"/>
              </a:rPr>
              <a:t>	</a:t>
            </a:r>
            <a:r>
              <a:rPr sz="1100" spc="-20" dirty="0">
                <a:solidFill>
                  <a:srgbClr val="585858"/>
                </a:solidFill>
                <a:latin typeface="Calibri"/>
                <a:cs typeface="Calibri"/>
              </a:rPr>
              <a:t>Vale</a:t>
            </a:r>
            <a:endParaRPr sz="1100">
              <a:latin typeface="Calibri"/>
              <a:cs typeface="Calibri"/>
            </a:endParaRPr>
          </a:p>
        </p:txBody>
      </p:sp>
      <p:sp>
        <p:nvSpPr>
          <p:cNvPr id="42" name="object 42"/>
          <p:cNvSpPr txBox="1"/>
          <p:nvPr/>
        </p:nvSpPr>
        <p:spPr>
          <a:xfrm>
            <a:off x="4554728" y="5590743"/>
            <a:ext cx="1406525" cy="364490"/>
          </a:xfrm>
          <a:prstGeom prst="rect">
            <a:avLst/>
          </a:prstGeom>
        </p:spPr>
        <p:txBody>
          <a:bodyPr vert="horz" wrap="square" lIns="0" tIns="12700" rIns="0" bIns="0" rtlCol="0">
            <a:spAutoFit/>
          </a:bodyPr>
          <a:lstStyle/>
          <a:p>
            <a:pPr marL="108585">
              <a:lnSpc>
                <a:spcPct val="100000"/>
              </a:lnSpc>
              <a:spcBef>
                <a:spcPts val="100"/>
              </a:spcBef>
              <a:tabLst>
                <a:tab pos="783590" algn="l"/>
              </a:tabLst>
            </a:pPr>
            <a:r>
              <a:rPr sz="1100" dirty="0">
                <a:solidFill>
                  <a:srgbClr val="585858"/>
                </a:solidFill>
                <a:latin typeface="Calibri"/>
                <a:cs typeface="Calibri"/>
              </a:rPr>
              <a:t>Cwm</a:t>
            </a:r>
            <a:r>
              <a:rPr sz="1100" spc="-25" dirty="0">
                <a:solidFill>
                  <a:srgbClr val="585858"/>
                </a:solidFill>
                <a:latin typeface="Calibri"/>
                <a:cs typeface="Calibri"/>
              </a:rPr>
              <a:t> Taf</a:t>
            </a:r>
            <a:r>
              <a:rPr sz="1100" dirty="0">
                <a:solidFill>
                  <a:srgbClr val="585858"/>
                </a:solidFill>
                <a:latin typeface="Calibri"/>
                <a:cs typeface="Calibri"/>
              </a:rPr>
              <a:t>	Hywel</a:t>
            </a:r>
            <a:r>
              <a:rPr sz="1100" spc="-20" dirty="0">
                <a:solidFill>
                  <a:srgbClr val="585858"/>
                </a:solidFill>
                <a:latin typeface="Calibri"/>
                <a:cs typeface="Calibri"/>
              </a:rPr>
              <a:t> </a:t>
            </a:r>
            <a:r>
              <a:rPr sz="1100" spc="-25" dirty="0">
                <a:solidFill>
                  <a:srgbClr val="585858"/>
                </a:solidFill>
                <a:latin typeface="Calibri"/>
                <a:cs typeface="Calibri"/>
              </a:rPr>
              <a:t>Dda</a:t>
            </a:r>
            <a:endParaRPr sz="1100">
              <a:latin typeface="Calibri"/>
              <a:cs typeface="Calibri"/>
            </a:endParaRPr>
          </a:p>
          <a:p>
            <a:pPr marL="12700">
              <a:lnSpc>
                <a:spcPct val="100000"/>
              </a:lnSpc>
              <a:spcBef>
                <a:spcPts val="25"/>
              </a:spcBef>
            </a:pPr>
            <a:r>
              <a:rPr sz="1100" spc="-10" dirty="0">
                <a:solidFill>
                  <a:srgbClr val="585858"/>
                </a:solidFill>
                <a:latin typeface="Calibri"/>
                <a:cs typeface="Calibri"/>
              </a:rPr>
              <a:t>Morgannwg</a:t>
            </a:r>
            <a:endParaRPr sz="1100">
              <a:latin typeface="Calibri"/>
              <a:cs typeface="Calibri"/>
            </a:endParaRPr>
          </a:p>
        </p:txBody>
      </p:sp>
      <p:sp>
        <p:nvSpPr>
          <p:cNvPr id="43" name="object 43"/>
          <p:cNvSpPr txBox="1"/>
          <p:nvPr/>
        </p:nvSpPr>
        <p:spPr>
          <a:xfrm>
            <a:off x="6181090" y="5590743"/>
            <a:ext cx="389890"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Powys</a:t>
            </a:r>
            <a:endParaRPr sz="1100">
              <a:latin typeface="Calibri"/>
              <a:cs typeface="Calibri"/>
            </a:endParaRPr>
          </a:p>
        </p:txBody>
      </p:sp>
      <p:sp>
        <p:nvSpPr>
          <p:cNvPr id="44" name="object 44"/>
          <p:cNvSpPr txBox="1"/>
          <p:nvPr/>
        </p:nvSpPr>
        <p:spPr>
          <a:xfrm>
            <a:off x="6847713" y="5590743"/>
            <a:ext cx="521334" cy="364490"/>
          </a:xfrm>
          <a:prstGeom prst="rect">
            <a:avLst/>
          </a:prstGeom>
        </p:spPr>
        <p:txBody>
          <a:bodyPr vert="horz" wrap="square" lIns="0" tIns="12700" rIns="0" bIns="0" rtlCol="0">
            <a:spAutoFit/>
          </a:bodyPr>
          <a:lstStyle/>
          <a:p>
            <a:pPr algn="ctr">
              <a:lnSpc>
                <a:spcPct val="100000"/>
              </a:lnSpc>
              <a:spcBef>
                <a:spcPts val="100"/>
              </a:spcBef>
            </a:pPr>
            <a:r>
              <a:rPr sz="1100" spc="-10" dirty="0">
                <a:solidFill>
                  <a:srgbClr val="585858"/>
                </a:solidFill>
                <a:latin typeface="Calibri"/>
                <a:cs typeface="Calibri"/>
              </a:rPr>
              <a:t>Swansea</a:t>
            </a:r>
            <a:endParaRPr sz="1100">
              <a:latin typeface="Calibri"/>
              <a:cs typeface="Calibri"/>
            </a:endParaRPr>
          </a:p>
          <a:p>
            <a:pPr algn="ctr">
              <a:lnSpc>
                <a:spcPct val="100000"/>
              </a:lnSpc>
              <a:spcBef>
                <a:spcPts val="25"/>
              </a:spcBef>
            </a:pPr>
            <a:r>
              <a:rPr sz="1100" spc="-25" dirty="0">
                <a:solidFill>
                  <a:srgbClr val="585858"/>
                </a:solidFill>
                <a:latin typeface="Calibri"/>
                <a:cs typeface="Calibri"/>
              </a:rPr>
              <a:t>Bay</a:t>
            </a:r>
            <a:endParaRPr sz="1100">
              <a:latin typeface="Calibri"/>
              <a:cs typeface="Calibri"/>
            </a:endParaRPr>
          </a:p>
        </p:txBody>
      </p:sp>
      <p:sp>
        <p:nvSpPr>
          <p:cNvPr id="45" name="object 45"/>
          <p:cNvSpPr txBox="1"/>
          <p:nvPr/>
        </p:nvSpPr>
        <p:spPr>
          <a:xfrm>
            <a:off x="7654290" y="5590743"/>
            <a:ext cx="37274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Wales</a:t>
            </a:r>
            <a:endParaRPr sz="1100">
              <a:latin typeface="Calibri"/>
              <a:cs typeface="Calibri"/>
            </a:endParaRPr>
          </a:p>
        </p:txBody>
      </p:sp>
      <p:sp>
        <p:nvSpPr>
          <p:cNvPr id="46" name="object 46"/>
          <p:cNvSpPr txBox="1"/>
          <p:nvPr/>
        </p:nvSpPr>
        <p:spPr>
          <a:xfrm>
            <a:off x="358851" y="1314026"/>
            <a:ext cx="6329680" cy="1681480"/>
          </a:xfrm>
          <a:prstGeom prst="rect">
            <a:avLst/>
          </a:prstGeom>
        </p:spPr>
        <p:txBody>
          <a:bodyPr vert="horz" wrap="square" lIns="0" tIns="168910" rIns="0" bIns="0" rtlCol="0">
            <a:spAutoFit/>
          </a:bodyPr>
          <a:lstStyle/>
          <a:p>
            <a:pPr marL="354965" indent="-342265">
              <a:lnSpc>
                <a:spcPct val="100000"/>
              </a:lnSpc>
              <a:spcBef>
                <a:spcPts val="1330"/>
              </a:spcBef>
              <a:buFont typeface="Arial"/>
              <a:buChar char="•"/>
              <a:tabLst>
                <a:tab pos="354965" algn="l"/>
              </a:tabLst>
            </a:pPr>
            <a:r>
              <a:rPr sz="2000" dirty="0">
                <a:latin typeface="Calibri"/>
                <a:cs typeface="Calibri"/>
              </a:rPr>
              <a:t>~3</a:t>
            </a:r>
            <a:r>
              <a:rPr sz="2000" spc="-25" dirty="0">
                <a:latin typeface="Calibri"/>
                <a:cs typeface="Calibri"/>
              </a:rPr>
              <a:t> </a:t>
            </a:r>
            <a:r>
              <a:rPr sz="2000" dirty="0">
                <a:latin typeface="Calibri"/>
                <a:cs typeface="Calibri"/>
              </a:rPr>
              <a:t>in</a:t>
            </a:r>
            <a:r>
              <a:rPr sz="2000" spc="-20" dirty="0">
                <a:latin typeface="Calibri"/>
                <a:cs typeface="Calibri"/>
              </a:rPr>
              <a:t> </a:t>
            </a:r>
            <a:r>
              <a:rPr sz="2000" dirty="0">
                <a:latin typeface="Calibri"/>
                <a:cs typeface="Calibri"/>
              </a:rPr>
              <a:t>4</a:t>
            </a:r>
            <a:r>
              <a:rPr sz="2000" spc="-20" dirty="0">
                <a:latin typeface="Calibri"/>
                <a:cs typeface="Calibri"/>
              </a:rPr>
              <a:t> </a:t>
            </a:r>
            <a:r>
              <a:rPr sz="2000" dirty="0">
                <a:latin typeface="Calibri"/>
                <a:cs typeface="Calibri"/>
              </a:rPr>
              <a:t>have</a:t>
            </a:r>
            <a:r>
              <a:rPr sz="2000" spc="-20" dirty="0">
                <a:latin typeface="Calibri"/>
                <a:cs typeface="Calibri"/>
              </a:rPr>
              <a:t> </a:t>
            </a:r>
            <a:r>
              <a:rPr sz="2000" dirty="0">
                <a:latin typeface="Calibri"/>
                <a:cs typeface="Calibri"/>
              </a:rPr>
              <a:t>an</a:t>
            </a:r>
            <a:r>
              <a:rPr sz="2000" spc="-20" dirty="0">
                <a:latin typeface="Calibri"/>
                <a:cs typeface="Calibri"/>
              </a:rPr>
              <a:t> </a:t>
            </a:r>
            <a:r>
              <a:rPr sz="2000" dirty="0">
                <a:latin typeface="Calibri"/>
                <a:cs typeface="Calibri"/>
              </a:rPr>
              <a:t>annual</a:t>
            </a:r>
            <a:r>
              <a:rPr sz="2000" spc="-30" dirty="0">
                <a:latin typeface="Calibri"/>
                <a:cs typeface="Calibri"/>
              </a:rPr>
              <a:t> </a:t>
            </a:r>
            <a:r>
              <a:rPr sz="2000" spc="-10" dirty="0">
                <a:latin typeface="Calibri"/>
                <a:cs typeface="Calibri"/>
              </a:rPr>
              <a:t>review</a:t>
            </a:r>
            <a:endParaRPr sz="2000" dirty="0">
              <a:latin typeface="Calibri"/>
              <a:cs typeface="Calibri"/>
            </a:endParaRPr>
          </a:p>
          <a:p>
            <a:pPr marL="354965" indent="-342265">
              <a:lnSpc>
                <a:spcPct val="100000"/>
              </a:lnSpc>
              <a:spcBef>
                <a:spcPts val="1235"/>
              </a:spcBef>
              <a:buFont typeface="Arial"/>
              <a:buChar char="•"/>
              <a:tabLst>
                <a:tab pos="354965" algn="l"/>
              </a:tabLst>
            </a:pPr>
            <a:r>
              <a:rPr sz="2000" dirty="0">
                <a:latin typeface="Calibri"/>
                <a:cs typeface="Calibri"/>
              </a:rPr>
              <a:t>~half</a:t>
            </a:r>
            <a:r>
              <a:rPr sz="2000" spc="-40" dirty="0">
                <a:latin typeface="Calibri"/>
                <a:cs typeface="Calibri"/>
              </a:rPr>
              <a:t> </a:t>
            </a:r>
            <a:r>
              <a:rPr sz="2000" dirty="0">
                <a:latin typeface="Calibri"/>
                <a:cs typeface="Calibri"/>
              </a:rPr>
              <a:t>have</a:t>
            </a:r>
            <a:r>
              <a:rPr sz="2000" spc="-40" dirty="0">
                <a:latin typeface="Calibri"/>
                <a:cs typeface="Calibri"/>
              </a:rPr>
              <a:t> </a:t>
            </a:r>
            <a:r>
              <a:rPr sz="2000" dirty="0">
                <a:latin typeface="Calibri"/>
                <a:cs typeface="Calibri"/>
              </a:rPr>
              <a:t>their</a:t>
            </a:r>
            <a:r>
              <a:rPr sz="2000" spc="-25" dirty="0">
                <a:latin typeface="Calibri"/>
                <a:cs typeface="Calibri"/>
              </a:rPr>
              <a:t> </a:t>
            </a:r>
            <a:r>
              <a:rPr sz="2000" dirty="0">
                <a:latin typeface="Calibri"/>
                <a:cs typeface="Calibri"/>
              </a:rPr>
              <a:t>inhaler</a:t>
            </a:r>
            <a:r>
              <a:rPr sz="2000" spc="-50" dirty="0">
                <a:latin typeface="Calibri"/>
                <a:cs typeface="Calibri"/>
              </a:rPr>
              <a:t> </a:t>
            </a:r>
            <a:r>
              <a:rPr sz="2000" dirty="0">
                <a:latin typeface="Calibri"/>
                <a:cs typeface="Calibri"/>
              </a:rPr>
              <a:t>technique</a:t>
            </a:r>
            <a:r>
              <a:rPr sz="2000" spc="-45" dirty="0">
                <a:latin typeface="Calibri"/>
                <a:cs typeface="Calibri"/>
              </a:rPr>
              <a:t> </a:t>
            </a:r>
            <a:r>
              <a:rPr sz="2000" spc="-10" dirty="0">
                <a:latin typeface="Calibri"/>
                <a:cs typeface="Calibri"/>
              </a:rPr>
              <a:t>checked</a:t>
            </a:r>
            <a:endParaRPr sz="2000" dirty="0">
              <a:latin typeface="Calibri"/>
              <a:cs typeface="Calibri"/>
            </a:endParaRPr>
          </a:p>
          <a:p>
            <a:pPr marL="354965" indent="-342265">
              <a:lnSpc>
                <a:spcPct val="100000"/>
              </a:lnSpc>
              <a:spcBef>
                <a:spcPts val="1250"/>
              </a:spcBef>
              <a:buFont typeface="Arial"/>
              <a:buChar char="•"/>
              <a:tabLst>
                <a:tab pos="354965" algn="l"/>
              </a:tabLst>
            </a:pPr>
            <a:r>
              <a:rPr sz="2000" dirty="0">
                <a:latin typeface="Calibri"/>
                <a:cs typeface="Calibri"/>
              </a:rPr>
              <a:t>Only</a:t>
            </a:r>
            <a:r>
              <a:rPr sz="2000" spc="-65" dirty="0">
                <a:latin typeface="Calibri"/>
                <a:cs typeface="Calibri"/>
              </a:rPr>
              <a:t> </a:t>
            </a:r>
            <a:r>
              <a:rPr sz="2000" dirty="0">
                <a:latin typeface="Calibri"/>
                <a:cs typeface="Calibri"/>
              </a:rPr>
              <a:t>1</a:t>
            </a:r>
            <a:r>
              <a:rPr sz="2000" spc="-35" dirty="0">
                <a:latin typeface="Calibri"/>
                <a:cs typeface="Calibri"/>
              </a:rPr>
              <a:t> </a:t>
            </a:r>
            <a:r>
              <a:rPr sz="2000" dirty="0">
                <a:latin typeface="Calibri"/>
                <a:cs typeface="Calibri"/>
              </a:rPr>
              <a:t>in</a:t>
            </a:r>
            <a:r>
              <a:rPr sz="2000" spc="-40" dirty="0">
                <a:latin typeface="Calibri"/>
                <a:cs typeface="Calibri"/>
              </a:rPr>
              <a:t> </a:t>
            </a:r>
            <a:r>
              <a:rPr sz="2000" dirty="0">
                <a:latin typeface="Calibri"/>
                <a:cs typeface="Calibri"/>
              </a:rPr>
              <a:t>3</a:t>
            </a:r>
            <a:r>
              <a:rPr sz="2000" spc="-50" dirty="0">
                <a:latin typeface="Calibri"/>
                <a:cs typeface="Calibri"/>
              </a:rPr>
              <a:t> </a:t>
            </a:r>
            <a:r>
              <a:rPr sz="2000" dirty="0">
                <a:latin typeface="Calibri"/>
                <a:cs typeface="Calibri"/>
              </a:rPr>
              <a:t>have</a:t>
            </a:r>
            <a:r>
              <a:rPr sz="2000" spc="-35" dirty="0">
                <a:latin typeface="Calibri"/>
                <a:cs typeface="Calibri"/>
              </a:rPr>
              <a:t> </a:t>
            </a:r>
            <a:r>
              <a:rPr sz="2000" dirty="0">
                <a:latin typeface="Calibri"/>
                <a:cs typeface="Calibri"/>
              </a:rPr>
              <a:t>a</a:t>
            </a:r>
            <a:r>
              <a:rPr sz="2000" spc="-40" dirty="0">
                <a:latin typeface="Calibri"/>
                <a:cs typeface="Calibri"/>
              </a:rPr>
              <a:t> </a:t>
            </a:r>
            <a:r>
              <a:rPr sz="2000" dirty="0">
                <a:latin typeface="Calibri"/>
                <a:cs typeface="Calibri"/>
              </a:rPr>
              <a:t>written</a:t>
            </a:r>
            <a:r>
              <a:rPr sz="2000" spc="-40" dirty="0">
                <a:latin typeface="Calibri"/>
                <a:cs typeface="Calibri"/>
              </a:rPr>
              <a:t> </a:t>
            </a:r>
            <a:r>
              <a:rPr sz="2000" dirty="0">
                <a:latin typeface="Calibri"/>
                <a:cs typeface="Calibri"/>
              </a:rPr>
              <a:t>asthma</a:t>
            </a:r>
            <a:r>
              <a:rPr sz="2000" spc="-25" dirty="0">
                <a:latin typeface="Calibri"/>
                <a:cs typeface="Calibri"/>
              </a:rPr>
              <a:t> </a:t>
            </a:r>
            <a:r>
              <a:rPr sz="2000" dirty="0">
                <a:latin typeface="Calibri"/>
                <a:cs typeface="Calibri"/>
              </a:rPr>
              <a:t>action</a:t>
            </a:r>
            <a:r>
              <a:rPr sz="2000" spc="-35" dirty="0">
                <a:latin typeface="Calibri"/>
                <a:cs typeface="Calibri"/>
              </a:rPr>
              <a:t> </a:t>
            </a:r>
            <a:r>
              <a:rPr sz="2000" spc="-20" dirty="0">
                <a:latin typeface="Calibri"/>
                <a:cs typeface="Calibri"/>
              </a:rPr>
              <a:t>plan</a:t>
            </a:r>
            <a:endParaRPr sz="2000" dirty="0">
              <a:latin typeface="Calibri"/>
              <a:cs typeface="Calibri"/>
            </a:endParaRPr>
          </a:p>
          <a:p>
            <a:pPr marL="4131945">
              <a:lnSpc>
                <a:spcPct val="100000"/>
              </a:lnSpc>
              <a:spcBef>
                <a:spcPts val="560"/>
              </a:spcBef>
            </a:pPr>
            <a:r>
              <a:rPr sz="1300" dirty="0">
                <a:solidFill>
                  <a:srgbClr val="585858"/>
                </a:solidFill>
                <a:latin typeface="Calibri"/>
                <a:cs typeface="Calibri"/>
              </a:rPr>
              <a:t>Provision</a:t>
            </a:r>
            <a:r>
              <a:rPr sz="1300" spc="10" dirty="0">
                <a:solidFill>
                  <a:srgbClr val="585858"/>
                </a:solidFill>
                <a:latin typeface="Calibri"/>
                <a:cs typeface="Calibri"/>
              </a:rPr>
              <a:t> </a:t>
            </a:r>
            <a:r>
              <a:rPr sz="1300" dirty="0">
                <a:solidFill>
                  <a:srgbClr val="585858"/>
                </a:solidFill>
                <a:latin typeface="Calibri"/>
                <a:cs typeface="Calibri"/>
              </a:rPr>
              <a:t>of</a:t>
            </a:r>
            <a:r>
              <a:rPr sz="1300" spc="10" dirty="0">
                <a:solidFill>
                  <a:srgbClr val="585858"/>
                </a:solidFill>
                <a:latin typeface="Calibri"/>
                <a:cs typeface="Calibri"/>
              </a:rPr>
              <a:t> </a:t>
            </a: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care </a:t>
            </a:r>
            <a:r>
              <a:rPr sz="1300" spc="-10" dirty="0">
                <a:solidFill>
                  <a:srgbClr val="585858"/>
                </a:solidFill>
                <a:latin typeface="Calibri"/>
                <a:cs typeface="Calibri"/>
              </a:rPr>
              <a:t>elements</a:t>
            </a:r>
            <a:endParaRPr sz="1300" dirty="0">
              <a:latin typeface="Calibri"/>
              <a:cs typeface="Calibri"/>
            </a:endParaRPr>
          </a:p>
        </p:txBody>
      </p:sp>
      <p:grpSp>
        <p:nvGrpSpPr>
          <p:cNvPr id="47" name="object 47"/>
          <p:cNvGrpSpPr/>
          <p:nvPr/>
        </p:nvGrpSpPr>
        <p:grpSpPr>
          <a:xfrm>
            <a:off x="8473249" y="4695253"/>
            <a:ext cx="85725" cy="85725"/>
            <a:chOff x="8473249" y="4695253"/>
            <a:chExt cx="85725" cy="85725"/>
          </a:xfrm>
        </p:grpSpPr>
        <p:sp>
          <p:nvSpPr>
            <p:cNvPr id="48" name="object 48"/>
            <p:cNvSpPr/>
            <p:nvPr/>
          </p:nvSpPr>
          <p:spPr>
            <a:xfrm>
              <a:off x="8478011" y="4700015"/>
              <a:ext cx="76200" cy="76200"/>
            </a:xfrm>
            <a:custGeom>
              <a:avLst/>
              <a:gdLst/>
              <a:ahLst/>
              <a:cxnLst/>
              <a:rect l="l" t="t" r="r" b="b"/>
              <a:pathLst>
                <a:path w="76200" h="76200">
                  <a:moveTo>
                    <a:pt x="76200" y="0"/>
                  </a:moveTo>
                  <a:lnTo>
                    <a:pt x="0" y="0"/>
                  </a:lnTo>
                  <a:lnTo>
                    <a:pt x="0" y="76199"/>
                  </a:lnTo>
                  <a:lnTo>
                    <a:pt x="76200" y="76199"/>
                  </a:lnTo>
                  <a:lnTo>
                    <a:pt x="76200" y="0"/>
                  </a:lnTo>
                  <a:close/>
                </a:path>
              </a:pathLst>
            </a:custGeom>
            <a:solidFill>
              <a:srgbClr val="440099"/>
            </a:solidFill>
          </p:spPr>
          <p:txBody>
            <a:bodyPr wrap="square" lIns="0" tIns="0" rIns="0" bIns="0" rtlCol="0"/>
            <a:lstStyle/>
            <a:p>
              <a:endParaRPr/>
            </a:p>
          </p:txBody>
        </p:sp>
        <p:sp>
          <p:nvSpPr>
            <p:cNvPr id="49" name="object 49"/>
            <p:cNvSpPr/>
            <p:nvPr/>
          </p:nvSpPr>
          <p:spPr>
            <a:xfrm>
              <a:off x="8478011" y="4700015"/>
              <a:ext cx="76200" cy="76200"/>
            </a:xfrm>
            <a:custGeom>
              <a:avLst/>
              <a:gdLst/>
              <a:ahLst/>
              <a:cxnLst/>
              <a:rect l="l" t="t" r="r" b="b"/>
              <a:pathLst>
                <a:path w="76200" h="76200">
                  <a:moveTo>
                    <a:pt x="0" y="76199"/>
                  </a:moveTo>
                  <a:lnTo>
                    <a:pt x="76200" y="76199"/>
                  </a:lnTo>
                  <a:lnTo>
                    <a:pt x="76200" y="0"/>
                  </a:lnTo>
                  <a:lnTo>
                    <a:pt x="0" y="0"/>
                  </a:lnTo>
                  <a:lnTo>
                    <a:pt x="0" y="76199"/>
                  </a:lnTo>
                  <a:close/>
                </a:path>
              </a:pathLst>
            </a:custGeom>
            <a:ln w="9525">
              <a:solidFill>
                <a:srgbClr val="440099"/>
              </a:solidFill>
            </a:ln>
          </p:spPr>
          <p:txBody>
            <a:bodyPr wrap="square" lIns="0" tIns="0" rIns="0" bIns="0" rtlCol="0"/>
            <a:lstStyle/>
            <a:p>
              <a:endParaRPr/>
            </a:p>
          </p:txBody>
        </p:sp>
      </p:grpSp>
      <p:grpSp>
        <p:nvGrpSpPr>
          <p:cNvPr id="50" name="object 50"/>
          <p:cNvGrpSpPr/>
          <p:nvPr/>
        </p:nvGrpSpPr>
        <p:grpSpPr>
          <a:xfrm>
            <a:off x="8473249" y="4940617"/>
            <a:ext cx="85725" cy="85725"/>
            <a:chOff x="8473249" y="4940617"/>
            <a:chExt cx="85725" cy="85725"/>
          </a:xfrm>
        </p:grpSpPr>
        <p:sp>
          <p:nvSpPr>
            <p:cNvPr id="51" name="object 51"/>
            <p:cNvSpPr/>
            <p:nvPr/>
          </p:nvSpPr>
          <p:spPr>
            <a:xfrm>
              <a:off x="8478011" y="4945379"/>
              <a:ext cx="76200" cy="76200"/>
            </a:xfrm>
            <a:custGeom>
              <a:avLst/>
              <a:gdLst/>
              <a:ahLst/>
              <a:cxnLst/>
              <a:rect l="l" t="t" r="r" b="b"/>
              <a:pathLst>
                <a:path w="76200" h="76200">
                  <a:moveTo>
                    <a:pt x="76200" y="0"/>
                  </a:moveTo>
                  <a:lnTo>
                    <a:pt x="0" y="0"/>
                  </a:lnTo>
                  <a:lnTo>
                    <a:pt x="0" y="76200"/>
                  </a:lnTo>
                  <a:lnTo>
                    <a:pt x="76200" y="76200"/>
                  </a:lnTo>
                  <a:lnTo>
                    <a:pt x="76200" y="0"/>
                  </a:lnTo>
                  <a:close/>
                </a:path>
              </a:pathLst>
            </a:custGeom>
            <a:solidFill>
              <a:srgbClr val="ECADFF"/>
            </a:solidFill>
          </p:spPr>
          <p:txBody>
            <a:bodyPr wrap="square" lIns="0" tIns="0" rIns="0" bIns="0" rtlCol="0"/>
            <a:lstStyle/>
            <a:p>
              <a:endParaRPr/>
            </a:p>
          </p:txBody>
        </p:sp>
        <p:sp>
          <p:nvSpPr>
            <p:cNvPr id="52" name="object 52"/>
            <p:cNvSpPr/>
            <p:nvPr/>
          </p:nvSpPr>
          <p:spPr>
            <a:xfrm>
              <a:off x="8478011" y="4945379"/>
              <a:ext cx="76200" cy="76200"/>
            </a:xfrm>
            <a:custGeom>
              <a:avLst/>
              <a:gdLst/>
              <a:ahLst/>
              <a:cxnLst/>
              <a:rect l="l" t="t" r="r" b="b"/>
              <a:pathLst>
                <a:path w="76200" h="76200">
                  <a:moveTo>
                    <a:pt x="0" y="76200"/>
                  </a:moveTo>
                  <a:lnTo>
                    <a:pt x="76200" y="76200"/>
                  </a:lnTo>
                  <a:lnTo>
                    <a:pt x="76200" y="0"/>
                  </a:lnTo>
                  <a:lnTo>
                    <a:pt x="0" y="0"/>
                  </a:lnTo>
                  <a:lnTo>
                    <a:pt x="0" y="76200"/>
                  </a:lnTo>
                  <a:close/>
                </a:path>
              </a:pathLst>
            </a:custGeom>
            <a:ln w="9525">
              <a:solidFill>
                <a:srgbClr val="ECADFF"/>
              </a:solidFill>
            </a:ln>
          </p:spPr>
          <p:txBody>
            <a:bodyPr wrap="square" lIns="0" tIns="0" rIns="0" bIns="0" rtlCol="0"/>
            <a:lstStyle/>
            <a:p>
              <a:endParaRPr/>
            </a:p>
          </p:txBody>
        </p:sp>
      </p:grpSp>
      <p:grpSp>
        <p:nvGrpSpPr>
          <p:cNvPr id="53" name="object 53"/>
          <p:cNvGrpSpPr/>
          <p:nvPr/>
        </p:nvGrpSpPr>
        <p:grpSpPr>
          <a:xfrm>
            <a:off x="8473249" y="5185981"/>
            <a:ext cx="85725" cy="85725"/>
            <a:chOff x="8473249" y="5185981"/>
            <a:chExt cx="85725" cy="85725"/>
          </a:xfrm>
        </p:grpSpPr>
        <p:sp>
          <p:nvSpPr>
            <p:cNvPr id="54" name="object 54"/>
            <p:cNvSpPr/>
            <p:nvPr/>
          </p:nvSpPr>
          <p:spPr>
            <a:xfrm>
              <a:off x="8478011" y="5190744"/>
              <a:ext cx="76200" cy="76200"/>
            </a:xfrm>
            <a:custGeom>
              <a:avLst/>
              <a:gdLst/>
              <a:ahLst/>
              <a:cxnLst/>
              <a:rect l="l" t="t" r="r" b="b"/>
              <a:pathLst>
                <a:path w="76200" h="76200">
                  <a:moveTo>
                    <a:pt x="76200" y="0"/>
                  </a:moveTo>
                  <a:lnTo>
                    <a:pt x="0" y="0"/>
                  </a:lnTo>
                  <a:lnTo>
                    <a:pt x="0" y="76199"/>
                  </a:lnTo>
                  <a:lnTo>
                    <a:pt x="76200" y="76199"/>
                  </a:lnTo>
                  <a:lnTo>
                    <a:pt x="76200" y="0"/>
                  </a:lnTo>
                  <a:close/>
                </a:path>
              </a:pathLst>
            </a:custGeom>
            <a:solidFill>
              <a:srgbClr val="AA0046"/>
            </a:solidFill>
          </p:spPr>
          <p:txBody>
            <a:bodyPr wrap="square" lIns="0" tIns="0" rIns="0" bIns="0" rtlCol="0"/>
            <a:lstStyle/>
            <a:p>
              <a:endParaRPr/>
            </a:p>
          </p:txBody>
        </p:sp>
        <p:sp>
          <p:nvSpPr>
            <p:cNvPr id="55" name="object 55"/>
            <p:cNvSpPr/>
            <p:nvPr/>
          </p:nvSpPr>
          <p:spPr>
            <a:xfrm>
              <a:off x="8478011" y="5190744"/>
              <a:ext cx="76200" cy="76200"/>
            </a:xfrm>
            <a:custGeom>
              <a:avLst/>
              <a:gdLst/>
              <a:ahLst/>
              <a:cxnLst/>
              <a:rect l="l" t="t" r="r" b="b"/>
              <a:pathLst>
                <a:path w="76200" h="76200">
                  <a:moveTo>
                    <a:pt x="0" y="76199"/>
                  </a:moveTo>
                  <a:lnTo>
                    <a:pt x="76200" y="76199"/>
                  </a:lnTo>
                  <a:lnTo>
                    <a:pt x="76200" y="0"/>
                  </a:lnTo>
                  <a:lnTo>
                    <a:pt x="0" y="0"/>
                  </a:lnTo>
                  <a:lnTo>
                    <a:pt x="0" y="76199"/>
                  </a:lnTo>
                  <a:close/>
                </a:path>
              </a:pathLst>
            </a:custGeom>
            <a:ln w="9525">
              <a:solidFill>
                <a:srgbClr val="AA0046"/>
              </a:solidFill>
            </a:ln>
          </p:spPr>
          <p:txBody>
            <a:bodyPr wrap="square" lIns="0" tIns="0" rIns="0" bIns="0" rtlCol="0"/>
            <a:lstStyle/>
            <a:p>
              <a:endParaRPr/>
            </a:p>
          </p:txBody>
        </p:sp>
      </p:grpSp>
      <p:sp>
        <p:nvSpPr>
          <p:cNvPr id="56" name="object 56"/>
          <p:cNvSpPr txBox="1"/>
          <p:nvPr/>
        </p:nvSpPr>
        <p:spPr>
          <a:xfrm>
            <a:off x="8576309" y="4549368"/>
            <a:ext cx="1010285" cy="760730"/>
          </a:xfrm>
          <a:prstGeom prst="rect">
            <a:avLst/>
          </a:prstGeom>
        </p:spPr>
        <p:txBody>
          <a:bodyPr vert="horz" wrap="square" lIns="0" tIns="12065" rIns="0" bIns="0" rtlCol="0">
            <a:spAutoFit/>
          </a:bodyPr>
          <a:lstStyle/>
          <a:p>
            <a:pPr marL="12700" marR="5080">
              <a:lnSpc>
                <a:spcPct val="146200"/>
              </a:lnSpc>
              <a:spcBef>
                <a:spcPts val="95"/>
              </a:spcBef>
            </a:pPr>
            <a:r>
              <a:rPr sz="1100" dirty="0">
                <a:solidFill>
                  <a:srgbClr val="585858"/>
                </a:solidFill>
                <a:latin typeface="Calibri"/>
                <a:cs typeface="Calibri"/>
              </a:rPr>
              <a:t>Annual</a:t>
            </a:r>
            <a:r>
              <a:rPr sz="1100" spc="-30" dirty="0">
                <a:solidFill>
                  <a:srgbClr val="585858"/>
                </a:solidFill>
                <a:latin typeface="Calibri"/>
                <a:cs typeface="Calibri"/>
              </a:rPr>
              <a:t> </a:t>
            </a:r>
            <a:r>
              <a:rPr sz="1100" spc="-10" dirty="0">
                <a:solidFill>
                  <a:srgbClr val="585858"/>
                </a:solidFill>
                <a:latin typeface="Calibri"/>
                <a:cs typeface="Calibri"/>
              </a:rPr>
              <a:t>review </a:t>
            </a:r>
            <a:r>
              <a:rPr sz="1100" dirty="0">
                <a:solidFill>
                  <a:srgbClr val="585858"/>
                </a:solidFill>
                <a:latin typeface="Calibri"/>
                <a:cs typeface="Calibri"/>
              </a:rPr>
              <a:t>Inhaler</a:t>
            </a:r>
            <a:r>
              <a:rPr sz="1100" spc="-15" dirty="0">
                <a:solidFill>
                  <a:srgbClr val="585858"/>
                </a:solidFill>
                <a:latin typeface="Calibri"/>
                <a:cs typeface="Calibri"/>
              </a:rPr>
              <a:t> </a:t>
            </a:r>
            <a:r>
              <a:rPr sz="1100" dirty="0">
                <a:solidFill>
                  <a:srgbClr val="585858"/>
                </a:solidFill>
                <a:latin typeface="Calibri"/>
                <a:cs typeface="Calibri"/>
              </a:rPr>
              <a:t>use</a:t>
            </a:r>
            <a:r>
              <a:rPr sz="1100" spc="-20" dirty="0">
                <a:solidFill>
                  <a:srgbClr val="585858"/>
                </a:solidFill>
                <a:latin typeface="Calibri"/>
                <a:cs typeface="Calibri"/>
              </a:rPr>
              <a:t> </a:t>
            </a:r>
            <a:r>
              <a:rPr sz="1100" spc="-10" dirty="0">
                <a:solidFill>
                  <a:srgbClr val="585858"/>
                </a:solidFill>
                <a:latin typeface="Calibri"/>
                <a:cs typeface="Calibri"/>
              </a:rPr>
              <a:t>check </a:t>
            </a:r>
            <a:r>
              <a:rPr sz="1100" dirty="0">
                <a:solidFill>
                  <a:srgbClr val="585858"/>
                </a:solidFill>
                <a:latin typeface="Calibri"/>
                <a:cs typeface="Calibri"/>
              </a:rPr>
              <a:t>Action</a:t>
            </a:r>
            <a:r>
              <a:rPr sz="1100" spc="-15" dirty="0">
                <a:solidFill>
                  <a:srgbClr val="585858"/>
                </a:solidFill>
                <a:latin typeface="Calibri"/>
                <a:cs typeface="Calibri"/>
              </a:rPr>
              <a:t> </a:t>
            </a:r>
            <a:r>
              <a:rPr sz="1100" spc="-20" dirty="0">
                <a:solidFill>
                  <a:srgbClr val="585858"/>
                </a:solidFill>
                <a:latin typeface="Calibri"/>
                <a:cs typeface="Calibri"/>
              </a:rPr>
              <a:t>plan</a:t>
            </a:r>
            <a:endParaRPr sz="1100">
              <a:latin typeface="Calibri"/>
              <a:cs typeface="Calibri"/>
            </a:endParaRPr>
          </a:p>
        </p:txBody>
      </p:sp>
    </p:spTree>
    <p:extLst>
      <p:ext uri="{BB962C8B-B14F-4D97-AF65-F5344CB8AC3E}">
        <p14:creationId xmlns:p14="http://schemas.microsoft.com/office/powerpoint/2010/main" val="1711021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358851" y="433349"/>
            <a:ext cx="10515600" cy="689291"/>
          </a:xfrm>
          <a:prstGeom prst="rect">
            <a:avLst/>
          </a:prstGeom>
        </p:spPr>
        <p:txBody>
          <a:bodyPr vert="horz" wrap="square" lIns="0" tIns="12065" rIns="0" bIns="0" rtlCol="0">
            <a:spAutoFit/>
          </a:bodyPr>
          <a:lstStyle/>
          <a:p>
            <a:pPr marL="12700">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75" name="object 75"/>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11</a:t>
            </a:fld>
            <a:endParaRPr spc="-25" dirty="0"/>
          </a:p>
        </p:txBody>
      </p:sp>
      <p:sp>
        <p:nvSpPr>
          <p:cNvPr id="3" name="object 3"/>
          <p:cNvSpPr txBox="1"/>
          <p:nvPr/>
        </p:nvSpPr>
        <p:spPr>
          <a:xfrm>
            <a:off x="358851" y="1901189"/>
            <a:ext cx="2941955" cy="330835"/>
          </a:xfrm>
          <a:prstGeom prst="rect">
            <a:avLst/>
          </a:prstGeom>
        </p:spPr>
        <p:txBody>
          <a:bodyPr vert="horz" wrap="square" lIns="0" tIns="13335" rIns="0" bIns="0" rtlCol="0">
            <a:spAutoFit/>
          </a:bodyPr>
          <a:lstStyle/>
          <a:p>
            <a:pPr marL="12700">
              <a:lnSpc>
                <a:spcPct val="100000"/>
              </a:lnSpc>
              <a:spcBef>
                <a:spcPts val="105"/>
              </a:spcBef>
            </a:pPr>
            <a:r>
              <a:rPr sz="2000" dirty="0">
                <a:latin typeface="Calibri"/>
                <a:cs typeface="Calibri"/>
              </a:rPr>
              <a:t>Looking</a:t>
            </a:r>
            <a:r>
              <a:rPr sz="2000" spc="-60" dirty="0">
                <a:latin typeface="Calibri"/>
                <a:cs typeface="Calibri"/>
              </a:rPr>
              <a:t> </a:t>
            </a:r>
            <a:r>
              <a:rPr sz="2000" dirty="0">
                <a:latin typeface="Calibri"/>
                <a:cs typeface="Calibri"/>
              </a:rPr>
              <a:t>at</a:t>
            </a:r>
            <a:r>
              <a:rPr sz="2000" spc="-30" dirty="0">
                <a:latin typeface="Calibri"/>
                <a:cs typeface="Calibri"/>
              </a:rPr>
              <a:t> </a:t>
            </a:r>
            <a:r>
              <a:rPr sz="2000" dirty="0">
                <a:latin typeface="Calibri"/>
                <a:cs typeface="Calibri"/>
              </a:rPr>
              <a:t>provision</a:t>
            </a:r>
            <a:r>
              <a:rPr sz="2000" spc="-35" dirty="0">
                <a:latin typeface="Calibri"/>
                <a:cs typeface="Calibri"/>
              </a:rPr>
              <a:t> </a:t>
            </a:r>
            <a:r>
              <a:rPr sz="2000" dirty="0">
                <a:latin typeface="Calibri"/>
                <a:cs typeface="Calibri"/>
              </a:rPr>
              <a:t>of</a:t>
            </a:r>
            <a:r>
              <a:rPr sz="2000" spc="-45" dirty="0">
                <a:latin typeface="Calibri"/>
                <a:cs typeface="Calibri"/>
              </a:rPr>
              <a:t> </a:t>
            </a:r>
            <a:r>
              <a:rPr sz="2000" spc="-10" dirty="0">
                <a:latin typeface="Calibri"/>
                <a:cs typeface="Calibri"/>
              </a:rPr>
              <a:t>basic</a:t>
            </a:r>
            <a:endParaRPr sz="2000">
              <a:latin typeface="Calibri"/>
              <a:cs typeface="Calibri"/>
            </a:endParaRPr>
          </a:p>
        </p:txBody>
      </p:sp>
      <p:sp>
        <p:nvSpPr>
          <p:cNvPr id="4" name="object 4"/>
          <p:cNvSpPr txBox="1"/>
          <p:nvPr/>
        </p:nvSpPr>
        <p:spPr>
          <a:xfrm>
            <a:off x="358851" y="2236165"/>
            <a:ext cx="2368550" cy="331470"/>
          </a:xfrm>
          <a:prstGeom prst="rect">
            <a:avLst/>
          </a:prstGeom>
        </p:spPr>
        <p:txBody>
          <a:bodyPr vert="horz" wrap="square" lIns="0" tIns="13335" rIns="0" bIns="0" rtlCol="0">
            <a:spAutoFit/>
          </a:bodyPr>
          <a:lstStyle/>
          <a:p>
            <a:pPr marL="12700">
              <a:lnSpc>
                <a:spcPct val="100000"/>
              </a:lnSpc>
              <a:spcBef>
                <a:spcPts val="105"/>
              </a:spcBef>
            </a:pPr>
            <a:r>
              <a:rPr sz="2000" dirty="0">
                <a:latin typeface="Calibri"/>
                <a:cs typeface="Calibri"/>
              </a:rPr>
              <a:t>asthma</a:t>
            </a:r>
            <a:r>
              <a:rPr sz="2000" spc="-65" dirty="0">
                <a:latin typeface="Calibri"/>
                <a:cs typeface="Calibri"/>
              </a:rPr>
              <a:t> </a:t>
            </a:r>
            <a:r>
              <a:rPr sz="2000" dirty="0">
                <a:latin typeface="Calibri"/>
                <a:cs typeface="Calibri"/>
              </a:rPr>
              <a:t>care</a:t>
            </a:r>
            <a:r>
              <a:rPr sz="2000" spc="-75" dirty="0">
                <a:latin typeface="Calibri"/>
                <a:cs typeface="Calibri"/>
              </a:rPr>
              <a:t> </a:t>
            </a:r>
            <a:r>
              <a:rPr sz="2000" spc="-10" dirty="0">
                <a:latin typeface="Calibri"/>
                <a:cs typeface="Calibri"/>
              </a:rPr>
              <a:t>elements:</a:t>
            </a:r>
            <a:endParaRPr sz="2000">
              <a:latin typeface="Calibri"/>
              <a:cs typeface="Calibri"/>
            </a:endParaRPr>
          </a:p>
        </p:txBody>
      </p:sp>
      <p:sp>
        <p:nvSpPr>
          <p:cNvPr id="5" name="object 5"/>
          <p:cNvSpPr txBox="1"/>
          <p:nvPr/>
        </p:nvSpPr>
        <p:spPr>
          <a:xfrm>
            <a:off x="358851" y="2698495"/>
            <a:ext cx="3377565" cy="330835"/>
          </a:xfrm>
          <a:prstGeom prst="rect">
            <a:avLst/>
          </a:prstGeom>
        </p:spPr>
        <p:txBody>
          <a:bodyPr vert="horz" wrap="square" lIns="0" tIns="13335" rIns="0" bIns="0" rtlCol="0">
            <a:spAutoFit/>
          </a:bodyPr>
          <a:lstStyle/>
          <a:p>
            <a:pPr marL="354965" indent="-342265">
              <a:lnSpc>
                <a:spcPct val="100000"/>
              </a:lnSpc>
              <a:spcBef>
                <a:spcPts val="105"/>
              </a:spcBef>
              <a:buFont typeface="Arial"/>
              <a:buChar char="•"/>
              <a:tabLst>
                <a:tab pos="354965" algn="l"/>
              </a:tabLst>
            </a:pPr>
            <a:r>
              <a:rPr sz="2000" dirty="0">
                <a:latin typeface="Calibri"/>
                <a:cs typeface="Calibri"/>
              </a:rPr>
              <a:t>Almost</a:t>
            </a:r>
            <a:r>
              <a:rPr sz="2000" spc="-30" dirty="0">
                <a:latin typeface="Calibri"/>
                <a:cs typeface="Calibri"/>
              </a:rPr>
              <a:t> </a:t>
            </a:r>
            <a:r>
              <a:rPr sz="2000" dirty="0">
                <a:latin typeface="Calibri"/>
                <a:cs typeface="Calibri"/>
              </a:rPr>
              <a:t>1</a:t>
            </a:r>
            <a:r>
              <a:rPr sz="2000" spc="-35" dirty="0">
                <a:latin typeface="Calibri"/>
                <a:cs typeface="Calibri"/>
              </a:rPr>
              <a:t> </a:t>
            </a:r>
            <a:r>
              <a:rPr sz="2000" dirty="0">
                <a:latin typeface="Calibri"/>
                <a:cs typeface="Calibri"/>
              </a:rPr>
              <a:t>in</a:t>
            </a:r>
            <a:r>
              <a:rPr sz="2000" spc="-35" dirty="0">
                <a:latin typeface="Calibri"/>
                <a:cs typeface="Calibri"/>
              </a:rPr>
              <a:t> </a:t>
            </a:r>
            <a:r>
              <a:rPr sz="2000" dirty="0">
                <a:latin typeface="Calibri"/>
                <a:cs typeface="Calibri"/>
              </a:rPr>
              <a:t>5</a:t>
            </a:r>
            <a:r>
              <a:rPr sz="2000" spc="-45" dirty="0">
                <a:latin typeface="Calibri"/>
                <a:cs typeface="Calibri"/>
              </a:rPr>
              <a:t> </a:t>
            </a:r>
            <a:r>
              <a:rPr sz="2000" dirty="0">
                <a:latin typeface="Calibri"/>
                <a:cs typeface="Calibri"/>
              </a:rPr>
              <a:t>aren’t</a:t>
            </a:r>
            <a:r>
              <a:rPr sz="2000" spc="-30" dirty="0">
                <a:latin typeface="Calibri"/>
                <a:cs typeface="Calibri"/>
              </a:rPr>
              <a:t> </a:t>
            </a:r>
            <a:r>
              <a:rPr sz="2000" spc="-10" dirty="0">
                <a:latin typeface="Calibri"/>
                <a:cs typeface="Calibri"/>
              </a:rPr>
              <a:t>receiving</a:t>
            </a:r>
            <a:endParaRPr sz="2000">
              <a:latin typeface="Calibri"/>
              <a:cs typeface="Calibri"/>
            </a:endParaRPr>
          </a:p>
        </p:txBody>
      </p:sp>
      <p:sp>
        <p:nvSpPr>
          <p:cNvPr id="6" name="object 6"/>
          <p:cNvSpPr txBox="1"/>
          <p:nvPr/>
        </p:nvSpPr>
        <p:spPr>
          <a:xfrm>
            <a:off x="358851" y="2875889"/>
            <a:ext cx="2995295" cy="2084705"/>
          </a:xfrm>
          <a:prstGeom prst="rect">
            <a:avLst/>
          </a:prstGeom>
        </p:spPr>
        <p:txBody>
          <a:bodyPr vert="horz" wrap="square" lIns="0" tIns="170815" rIns="0" bIns="0" rtlCol="0">
            <a:spAutoFit/>
          </a:bodyPr>
          <a:lstStyle/>
          <a:p>
            <a:pPr marL="355600">
              <a:lnSpc>
                <a:spcPct val="100000"/>
              </a:lnSpc>
              <a:spcBef>
                <a:spcPts val="1345"/>
              </a:spcBef>
            </a:pPr>
            <a:r>
              <a:rPr sz="2000" dirty="0">
                <a:latin typeface="Calibri"/>
                <a:cs typeface="Calibri"/>
              </a:rPr>
              <a:t>any</a:t>
            </a:r>
            <a:r>
              <a:rPr sz="2000" spc="-55" dirty="0">
                <a:latin typeface="Calibri"/>
                <a:cs typeface="Calibri"/>
              </a:rPr>
              <a:t> </a:t>
            </a:r>
            <a:r>
              <a:rPr sz="2000" spc="-10" dirty="0">
                <a:latin typeface="Calibri"/>
                <a:cs typeface="Calibri"/>
              </a:rPr>
              <a:t>elements</a:t>
            </a:r>
            <a:endParaRPr sz="2000" dirty="0">
              <a:latin typeface="Calibri"/>
              <a:cs typeface="Calibri"/>
            </a:endParaRPr>
          </a:p>
          <a:p>
            <a:pPr marL="354965" indent="-342265">
              <a:lnSpc>
                <a:spcPct val="100000"/>
              </a:lnSpc>
              <a:spcBef>
                <a:spcPts val="1250"/>
              </a:spcBef>
              <a:buFont typeface="Arial"/>
              <a:buChar char="•"/>
              <a:tabLst>
                <a:tab pos="354965" algn="l"/>
              </a:tabLst>
            </a:pPr>
            <a:r>
              <a:rPr sz="2000" dirty="0">
                <a:latin typeface="Calibri"/>
                <a:cs typeface="Calibri"/>
              </a:rPr>
              <a:t>1</a:t>
            </a:r>
            <a:r>
              <a:rPr sz="2000" spc="-30" dirty="0">
                <a:latin typeface="Calibri"/>
                <a:cs typeface="Calibri"/>
              </a:rPr>
              <a:t> </a:t>
            </a:r>
            <a:r>
              <a:rPr sz="2000" dirty="0">
                <a:latin typeface="Calibri"/>
                <a:cs typeface="Calibri"/>
              </a:rPr>
              <a:t>in</a:t>
            </a:r>
            <a:r>
              <a:rPr sz="2000" spc="-25" dirty="0">
                <a:latin typeface="Calibri"/>
                <a:cs typeface="Calibri"/>
              </a:rPr>
              <a:t> </a:t>
            </a:r>
            <a:r>
              <a:rPr sz="2000" dirty="0">
                <a:latin typeface="Calibri"/>
                <a:cs typeface="Calibri"/>
              </a:rPr>
              <a:t>4</a:t>
            </a:r>
            <a:r>
              <a:rPr sz="2000" spc="-40" dirty="0">
                <a:latin typeface="Calibri"/>
                <a:cs typeface="Calibri"/>
              </a:rPr>
              <a:t> </a:t>
            </a:r>
            <a:r>
              <a:rPr sz="2000" dirty="0">
                <a:latin typeface="Calibri"/>
                <a:cs typeface="Calibri"/>
              </a:rPr>
              <a:t>are</a:t>
            </a:r>
            <a:r>
              <a:rPr sz="2000" spc="-25" dirty="0">
                <a:latin typeface="Calibri"/>
                <a:cs typeface="Calibri"/>
              </a:rPr>
              <a:t> </a:t>
            </a:r>
            <a:r>
              <a:rPr sz="2000" dirty="0">
                <a:latin typeface="Calibri"/>
                <a:cs typeface="Calibri"/>
              </a:rPr>
              <a:t>only</a:t>
            </a:r>
            <a:r>
              <a:rPr sz="2000" spc="-40" dirty="0">
                <a:latin typeface="Calibri"/>
                <a:cs typeface="Calibri"/>
              </a:rPr>
              <a:t> </a:t>
            </a:r>
            <a:r>
              <a:rPr sz="2000" dirty="0">
                <a:latin typeface="Calibri"/>
                <a:cs typeface="Calibri"/>
              </a:rPr>
              <a:t>receiving</a:t>
            </a:r>
            <a:r>
              <a:rPr sz="2000" spc="-25" dirty="0">
                <a:latin typeface="Calibri"/>
                <a:cs typeface="Calibri"/>
              </a:rPr>
              <a:t> </a:t>
            </a:r>
            <a:r>
              <a:rPr sz="2000" spc="-50" dirty="0">
                <a:latin typeface="Calibri"/>
                <a:cs typeface="Calibri"/>
              </a:rPr>
              <a:t>1</a:t>
            </a:r>
            <a:endParaRPr sz="2000" dirty="0">
              <a:latin typeface="Calibri"/>
              <a:cs typeface="Calibri"/>
            </a:endParaRPr>
          </a:p>
          <a:p>
            <a:pPr marL="355600">
              <a:lnSpc>
                <a:spcPct val="100000"/>
              </a:lnSpc>
              <a:spcBef>
                <a:spcPts val="240"/>
              </a:spcBef>
            </a:pPr>
            <a:r>
              <a:rPr sz="2000" spc="-10" dirty="0">
                <a:latin typeface="Calibri"/>
                <a:cs typeface="Calibri"/>
              </a:rPr>
              <a:t>element</a:t>
            </a:r>
            <a:endParaRPr sz="2000" dirty="0">
              <a:latin typeface="Calibri"/>
              <a:cs typeface="Calibri"/>
            </a:endParaRPr>
          </a:p>
          <a:p>
            <a:pPr marL="355600" marR="501650" indent="-342900">
              <a:lnSpc>
                <a:spcPct val="110000"/>
              </a:lnSpc>
              <a:spcBef>
                <a:spcPts val="994"/>
              </a:spcBef>
              <a:buFont typeface="Arial"/>
              <a:buChar char="•"/>
              <a:tabLst>
                <a:tab pos="355600" algn="l"/>
              </a:tabLst>
            </a:pPr>
            <a:r>
              <a:rPr sz="2000" dirty="0">
                <a:latin typeface="Calibri"/>
                <a:cs typeface="Calibri"/>
              </a:rPr>
              <a:t>2</a:t>
            </a:r>
            <a:r>
              <a:rPr sz="2000" spc="-35" dirty="0">
                <a:latin typeface="Calibri"/>
                <a:cs typeface="Calibri"/>
              </a:rPr>
              <a:t> </a:t>
            </a:r>
            <a:r>
              <a:rPr sz="2000" dirty="0">
                <a:latin typeface="Calibri"/>
                <a:cs typeface="Calibri"/>
              </a:rPr>
              <a:t>in</a:t>
            </a:r>
            <a:r>
              <a:rPr sz="2000" spc="-30" dirty="0">
                <a:latin typeface="Calibri"/>
                <a:cs typeface="Calibri"/>
              </a:rPr>
              <a:t> </a:t>
            </a:r>
            <a:r>
              <a:rPr sz="2000" dirty="0">
                <a:latin typeface="Calibri"/>
                <a:cs typeface="Calibri"/>
              </a:rPr>
              <a:t>5</a:t>
            </a:r>
            <a:r>
              <a:rPr sz="2000" spc="-45" dirty="0">
                <a:latin typeface="Calibri"/>
                <a:cs typeface="Calibri"/>
              </a:rPr>
              <a:t> </a:t>
            </a:r>
            <a:r>
              <a:rPr sz="2000" dirty="0">
                <a:latin typeface="Calibri"/>
                <a:cs typeface="Calibri"/>
              </a:rPr>
              <a:t>are</a:t>
            </a:r>
            <a:r>
              <a:rPr sz="2000" spc="-30" dirty="0">
                <a:latin typeface="Calibri"/>
                <a:cs typeface="Calibri"/>
              </a:rPr>
              <a:t> </a:t>
            </a:r>
            <a:r>
              <a:rPr sz="2000" dirty="0">
                <a:latin typeface="Calibri"/>
                <a:cs typeface="Calibri"/>
              </a:rPr>
              <a:t>receiving</a:t>
            </a:r>
            <a:r>
              <a:rPr sz="2000" spc="-30" dirty="0">
                <a:latin typeface="Calibri"/>
                <a:cs typeface="Calibri"/>
              </a:rPr>
              <a:t> </a:t>
            </a:r>
            <a:r>
              <a:rPr sz="2000" spc="-50" dirty="0">
                <a:latin typeface="Calibri"/>
                <a:cs typeface="Calibri"/>
              </a:rPr>
              <a:t>2 </a:t>
            </a:r>
            <a:r>
              <a:rPr sz="2000" spc="-10" dirty="0">
                <a:latin typeface="Calibri"/>
                <a:cs typeface="Calibri"/>
              </a:rPr>
              <a:t>elements</a:t>
            </a:r>
            <a:endParaRPr sz="2000" dirty="0">
              <a:latin typeface="Calibri"/>
              <a:cs typeface="Calibri"/>
            </a:endParaRPr>
          </a:p>
        </p:txBody>
      </p:sp>
      <p:grpSp>
        <p:nvGrpSpPr>
          <p:cNvPr id="7" name="object 7"/>
          <p:cNvGrpSpPr/>
          <p:nvPr/>
        </p:nvGrpSpPr>
        <p:grpSpPr>
          <a:xfrm>
            <a:off x="4015549" y="2563367"/>
            <a:ext cx="6316345" cy="3286125"/>
            <a:chOff x="4015549" y="2563367"/>
            <a:chExt cx="6316345" cy="3286125"/>
          </a:xfrm>
        </p:grpSpPr>
        <p:sp>
          <p:nvSpPr>
            <p:cNvPr id="8" name="object 8"/>
            <p:cNvSpPr/>
            <p:nvPr/>
          </p:nvSpPr>
          <p:spPr>
            <a:xfrm>
              <a:off x="4256532" y="4954523"/>
              <a:ext cx="5834380" cy="890269"/>
            </a:xfrm>
            <a:custGeom>
              <a:avLst/>
              <a:gdLst/>
              <a:ahLst/>
              <a:cxnLst/>
              <a:rect l="l" t="t" r="r" b="b"/>
              <a:pathLst>
                <a:path w="5834380" h="890270">
                  <a:moveTo>
                    <a:pt x="315468" y="269760"/>
                  </a:moveTo>
                  <a:lnTo>
                    <a:pt x="0" y="269760"/>
                  </a:lnTo>
                  <a:lnTo>
                    <a:pt x="0" y="890016"/>
                  </a:lnTo>
                  <a:lnTo>
                    <a:pt x="315468" y="890016"/>
                  </a:lnTo>
                  <a:lnTo>
                    <a:pt x="315468" y="269760"/>
                  </a:lnTo>
                  <a:close/>
                </a:path>
                <a:path w="5834380" h="890270">
                  <a:moveTo>
                    <a:pt x="1103376" y="312420"/>
                  </a:moveTo>
                  <a:lnTo>
                    <a:pt x="787908" y="312420"/>
                  </a:lnTo>
                  <a:lnTo>
                    <a:pt x="787908" y="890016"/>
                  </a:lnTo>
                  <a:lnTo>
                    <a:pt x="1103376" y="890016"/>
                  </a:lnTo>
                  <a:lnTo>
                    <a:pt x="1103376" y="312420"/>
                  </a:lnTo>
                  <a:close/>
                </a:path>
                <a:path w="5834380" h="890270">
                  <a:moveTo>
                    <a:pt x="1892808" y="524256"/>
                  </a:moveTo>
                  <a:lnTo>
                    <a:pt x="1577340" y="524256"/>
                  </a:lnTo>
                  <a:lnTo>
                    <a:pt x="1577340" y="890016"/>
                  </a:lnTo>
                  <a:lnTo>
                    <a:pt x="1892808" y="890016"/>
                  </a:lnTo>
                  <a:lnTo>
                    <a:pt x="1892808" y="524256"/>
                  </a:lnTo>
                  <a:close/>
                </a:path>
                <a:path w="5834380" h="890270">
                  <a:moveTo>
                    <a:pt x="2680716" y="323088"/>
                  </a:moveTo>
                  <a:lnTo>
                    <a:pt x="2365248" y="323088"/>
                  </a:lnTo>
                  <a:lnTo>
                    <a:pt x="2365248" y="890016"/>
                  </a:lnTo>
                  <a:lnTo>
                    <a:pt x="2680716" y="890016"/>
                  </a:lnTo>
                  <a:lnTo>
                    <a:pt x="2680716" y="323088"/>
                  </a:lnTo>
                  <a:close/>
                </a:path>
                <a:path w="5834380" h="890270">
                  <a:moveTo>
                    <a:pt x="3468624" y="513588"/>
                  </a:moveTo>
                  <a:lnTo>
                    <a:pt x="3153156" y="513588"/>
                  </a:lnTo>
                  <a:lnTo>
                    <a:pt x="3153156" y="890016"/>
                  </a:lnTo>
                  <a:lnTo>
                    <a:pt x="3468624" y="890016"/>
                  </a:lnTo>
                  <a:lnTo>
                    <a:pt x="3468624" y="513588"/>
                  </a:lnTo>
                  <a:close/>
                </a:path>
                <a:path w="5834380" h="890270">
                  <a:moveTo>
                    <a:pt x="4258056" y="626364"/>
                  </a:moveTo>
                  <a:lnTo>
                    <a:pt x="3942588" y="626364"/>
                  </a:lnTo>
                  <a:lnTo>
                    <a:pt x="3942588" y="890016"/>
                  </a:lnTo>
                  <a:lnTo>
                    <a:pt x="4258056" y="890016"/>
                  </a:lnTo>
                  <a:lnTo>
                    <a:pt x="4258056" y="626364"/>
                  </a:lnTo>
                  <a:close/>
                </a:path>
                <a:path w="5834380" h="890270">
                  <a:moveTo>
                    <a:pt x="5045964" y="0"/>
                  </a:moveTo>
                  <a:lnTo>
                    <a:pt x="4730496" y="0"/>
                  </a:lnTo>
                  <a:lnTo>
                    <a:pt x="4730496" y="890016"/>
                  </a:lnTo>
                  <a:lnTo>
                    <a:pt x="5045964" y="890016"/>
                  </a:lnTo>
                  <a:lnTo>
                    <a:pt x="5045964" y="0"/>
                  </a:lnTo>
                  <a:close/>
                </a:path>
                <a:path w="5834380" h="890270">
                  <a:moveTo>
                    <a:pt x="5833872" y="339852"/>
                  </a:moveTo>
                  <a:lnTo>
                    <a:pt x="5518404" y="339852"/>
                  </a:lnTo>
                  <a:lnTo>
                    <a:pt x="5518404" y="890016"/>
                  </a:lnTo>
                  <a:lnTo>
                    <a:pt x="5833872" y="890016"/>
                  </a:lnTo>
                  <a:lnTo>
                    <a:pt x="5833872" y="339852"/>
                  </a:lnTo>
                  <a:close/>
                </a:path>
              </a:pathLst>
            </a:custGeom>
            <a:solidFill>
              <a:srgbClr val="FF3DB5"/>
            </a:solidFill>
          </p:spPr>
          <p:txBody>
            <a:bodyPr wrap="square" lIns="0" tIns="0" rIns="0" bIns="0" rtlCol="0"/>
            <a:lstStyle/>
            <a:p>
              <a:endParaRPr/>
            </a:p>
          </p:txBody>
        </p:sp>
        <p:sp>
          <p:nvSpPr>
            <p:cNvPr id="9" name="object 9"/>
            <p:cNvSpPr/>
            <p:nvPr/>
          </p:nvSpPr>
          <p:spPr>
            <a:xfrm>
              <a:off x="4256532" y="4157471"/>
              <a:ext cx="5834380" cy="1423670"/>
            </a:xfrm>
            <a:custGeom>
              <a:avLst/>
              <a:gdLst/>
              <a:ahLst/>
              <a:cxnLst/>
              <a:rect l="l" t="t" r="r" b="b"/>
              <a:pathLst>
                <a:path w="5834380" h="1423670">
                  <a:moveTo>
                    <a:pt x="315468" y="446532"/>
                  </a:moveTo>
                  <a:lnTo>
                    <a:pt x="0" y="446532"/>
                  </a:lnTo>
                  <a:lnTo>
                    <a:pt x="0" y="1066812"/>
                  </a:lnTo>
                  <a:lnTo>
                    <a:pt x="315468" y="1066812"/>
                  </a:lnTo>
                  <a:lnTo>
                    <a:pt x="315468" y="446532"/>
                  </a:lnTo>
                  <a:close/>
                </a:path>
                <a:path w="5834380" h="1423670">
                  <a:moveTo>
                    <a:pt x="1103376" y="0"/>
                  </a:moveTo>
                  <a:lnTo>
                    <a:pt x="787908" y="0"/>
                  </a:lnTo>
                  <a:lnTo>
                    <a:pt x="787908" y="1109472"/>
                  </a:lnTo>
                  <a:lnTo>
                    <a:pt x="1103376" y="1109472"/>
                  </a:lnTo>
                  <a:lnTo>
                    <a:pt x="1103376" y="0"/>
                  </a:lnTo>
                  <a:close/>
                </a:path>
                <a:path w="5834380" h="1423670">
                  <a:moveTo>
                    <a:pt x="1892808" y="684276"/>
                  </a:moveTo>
                  <a:lnTo>
                    <a:pt x="1577340" y="684276"/>
                  </a:lnTo>
                  <a:lnTo>
                    <a:pt x="1577340" y="1321308"/>
                  </a:lnTo>
                  <a:lnTo>
                    <a:pt x="1892808" y="1321308"/>
                  </a:lnTo>
                  <a:lnTo>
                    <a:pt x="1892808" y="684276"/>
                  </a:lnTo>
                  <a:close/>
                </a:path>
                <a:path w="5834380" h="1423670">
                  <a:moveTo>
                    <a:pt x="2680716" y="216408"/>
                  </a:moveTo>
                  <a:lnTo>
                    <a:pt x="2365248" y="216408"/>
                  </a:lnTo>
                  <a:lnTo>
                    <a:pt x="2365248" y="1120140"/>
                  </a:lnTo>
                  <a:lnTo>
                    <a:pt x="2680716" y="1120140"/>
                  </a:lnTo>
                  <a:lnTo>
                    <a:pt x="2680716" y="216408"/>
                  </a:lnTo>
                  <a:close/>
                </a:path>
                <a:path w="5834380" h="1423670">
                  <a:moveTo>
                    <a:pt x="3468624" y="717804"/>
                  </a:moveTo>
                  <a:lnTo>
                    <a:pt x="3153156" y="717804"/>
                  </a:lnTo>
                  <a:lnTo>
                    <a:pt x="3153156" y="1310640"/>
                  </a:lnTo>
                  <a:lnTo>
                    <a:pt x="3468624" y="1310640"/>
                  </a:lnTo>
                  <a:lnTo>
                    <a:pt x="3468624" y="717804"/>
                  </a:lnTo>
                  <a:close/>
                </a:path>
                <a:path w="5834380" h="1423670">
                  <a:moveTo>
                    <a:pt x="4258056" y="637032"/>
                  </a:moveTo>
                  <a:lnTo>
                    <a:pt x="3942588" y="637032"/>
                  </a:lnTo>
                  <a:lnTo>
                    <a:pt x="3942588" y="1423416"/>
                  </a:lnTo>
                  <a:lnTo>
                    <a:pt x="4258056" y="1423416"/>
                  </a:lnTo>
                  <a:lnTo>
                    <a:pt x="4258056" y="637032"/>
                  </a:lnTo>
                  <a:close/>
                </a:path>
                <a:path w="5834380" h="1423670">
                  <a:moveTo>
                    <a:pt x="5045964" y="352044"/>
                  </a:moveTo>
                  <a:lnTo>
                    <a:pt x="4730496" y="352044"/>
                  </a:lnTo>
                  <a:lnTo>
                    <a:pt x="4730496" y="797052"/>
                  </a:lnTo>
                  <a:lnTo>
                    <a:pt x="5045964" y="797052"/>
                  </a:lnTo>
                  <a:lnTo>
                    <a:pt x="5045964" y="352044"/>
                  </a:lnTo>
                  <a:close/>
                </a:path>
                <a:path w="5834380" h="1423670">
                  <a:moveTo>
                    <a:pt x="5833872" y="359664"/>
                  </a:moveTo>
                  <a:lnTo>
                    <a:pt x="5518404" y="359664"/>
                  </a:lnTo>
                  <a:lnTo>
                    <a:pt x="5518404" y="1136904"/>
                  </a:lnTo>
                  <a:lnTo>
                    <a:pt x="5833872" y="1136904"/>
                  </a:lnTo>
                  <a:lnTo>
                    <a:pt x="5833872" y="359664"/>
                  </a:lnTo>
                  <a:close/>
                </a:path>
              </a:pathLst>
            </a:custGeom>
            <a:solidFill>
              <a:srgbClr val="13E6FF"/>
            </a:solidFill>
          </p:spPr>
          <p:txBody>
            <a:bodyPr wrap="square" lIns="0" tIns="0" rIns="0" bIns="0" rtlCol="0"/>
            <a:lstStyle/>
            <a:p>
              <a:endParaRPr/>
            </a:p>
          </p:txBody>
        </p:sp>
        <p:sp>
          <p:nvSpPr>
            <p:cNvPr id="10" name="object 10"/>
            <p:cNvSpPr/>
            <p:nvPr/>
          </p:nvSpPr>
          <p:spPr>
            <a:xfrm>
              <a:off x="4256532" y="2951987"/>
              <a:ext cx="5834380" cy="1923414"/>
            </a:xfrm>
            <a:custGeom>
              <a:avLst/>
              <a:gdLst/>
              <a:ahLst/>
              <a:cxnLst/>
              <a:rect l="l" t="t" r="r" b="b"/>
              <a:pathLst>
                <a:path w="5834380" h="1923414">
                  <a:moveTo>
                    <a:pt x="315468" y="595884"/>
                  </a:moveTo>
                  <a:lnTo>
                    <a:pt x="0" y="595884"/>
                  </a:lnTo>
                  <a:lnTo>
                    <a:pt x="0" y="1652016"/>
                  </a:lnTo>
                  <a:lnTo>
                    <a:pt x="315468" y="1652016"/>
                  </a:lnTo>
                  <a:lnTo>
                    <a:pt x="315468" y="595884"/>
                  </a:lnTo>
                  <a:close/>
                </a:path>
                <a:path w="5834380" h="1923414">
                  <a:moveTo>
                    <a:pt x="1103376" y="50292"/>
                  </a:moveTo>
                  <a:lnTo>
                    <a:pt x="787908" y="50292"/>
                  </a:lnTo>
                  <a:lnTo>
                    <a:pt x="787908" y="1205484"/>
                  </a:lnTo>
                  <a:lnTo>
                    <a:pt x="1103376" y="1205484"/>
                  </a:lnTo>
                  <a:lnTo>
                    <a:pt x="1103376" y="50292"/>
                  </a:lnTo>
                  <a:close/>
                </a:path>
                <a:path w="5834380" h="1923414">
                  <a:moveTo>
                    <a:pt x="1892808" y="431292"/>
                  </a:moveTo>
                  <a:lnTo>
                    <a:pt x="1577340" y="431292"/>
                  </a:lnTo>
                  <a:lnTo>
                    <a:pt x="1577340" y="1889760"/>
                  </a:lnTo>
                  <a:lnTo>
                    <a:pt x="1892808" y="1889760"/>
                  </a:lnTo>
                  <a:lnTo>
                    <a:pt x="1892808" y="431292"/>
                  </a:lnTo>
                  <a:close/>
                </a:path>
                <a:path w="5834380" h="1923414">
                  <a:moveTo>
                    <a:pt x="2680716" y="120396"/>
                  </a:moveTo>
                  <a:lnTo>
                    <a:pt x="2365248" y="120396"/>
                  </a:lnTo>
                  <a:lnTo>
                    <a:pt x="2365248" y="1421892"/>
                  </a:lnTo>
                  <a:lnTo>
                    <a:pt x="2680716" y="1421892"/>
                  </a:lnTo>
                  <a:lnTo>
                    <a:pt x="2680716" y="120396"/>
                  </a:lnTo>
                  <a:close/>
                </a:path>
                <a:path w="5834380" h="1923414">
                  <a:moveTo>
                    <a:pt x="3468624" y="525780"/>
                  </a:moveTo>
                  <a:lnTo>
                    <a:pt x="3153156" y="525780"/>
                  </a:lnTo>
                  <a:lnTo>
                    <a:pt x="3153156" y="1923288"/>
                  </a:lnTo>
                  <a:lnTo>
                    <a:pt x="3468624" y="1923288"/>
                  </a:lnTo>
                  <a:lnTo>
                    <a:pt x="3468624" y="525780"/>
                  </a:lnTo>
                  <a:close/>
                </a:path>
                <a:path w="5834380" h="1923414">
                  <a:moveTo>
                    <a:pt x="4258056" y="792480"/>
                  </a:moveTo>
                  <a:lnTo>
                    <a:pt x="3942588" y="792480"/>
                  </a:lnTo>
                  <a:lnTo>
                    <a:pt x="3942588" y="1842516"/>
                  </a:lnTo>
                  <a:lnTo>
                    <a:pt x="4258056" y="1842516"/>
                  </a:lnTo>
                  <a:lnTo>
                    <a:pt x="4258056" y="792480"/>
                  </a:lnTo>
                  <a:close/>
                </a:path>
                <a:path w="5834380" h="1923414">
                  <a:moveTo>
                    <a:pt x="5045964" y="0"/>
                  </a:moveTo>
                  <a:lnTo>
                    <a:pt x="4730496" y="0"/>
                  </a:lnTo>
                  <a:lnTo>
                    <a:pt x="4730496" y="1557528"/>
                  </a:lnTo>
                  <a:lnTo>
                    <a:pt x="5045964" y="1557528"/>
                  </a:lnTo>
                  <a:lnTo>
                    <a:pt x="5045964" y="0"/>
                  </a:lnTo>
                  <a:close/>
                </a:path>
                <a:path w="5834380" h="1923414">
                  <a:moveTo>
                    <a:pt x="5833872" y="297180"/>
                  </a:moveTo>
                  <a:lnTo>
                    <a:pt x="5518404" y="297180"/>
                  </a:lnTo>
                  <a:lnTo>
                    <a:pt x="5518404" y="1565148"/>
                  </a:lnTo>
                  <a:lnTo>
                    <a:pt x="5833872" y="1565148"/>
                  </a:lnTo>
                  <a:lnTo>
                    <a:pt x="5833872" y="297180"/>
                  </a:lnTo>
                  <a:close/>
                </a:path>
              </a:pathLst>
            </a:custGeom>
            <a:solidFill>
              <a:srgbClr val="ECADFF"/>
            </a:solidFill>
          </p:spPr>
          <p:txBody>
            <a:bodyPr wrap="square" lIns="0" tIns="0" rIns="0" bIns="0" rtlCol="0"/>
            <a:lstStyle/>
            <a:p>
              <a:endParaRPr/>
            </a:p>
          </p:txBody>
        </p:sp>
        <p:sp>
          <p:nvSpPr>
            <p:cNvPr id="11" name="object 11"/>
            <p:cNvSpPr/>
            <p:nvPr/>
          </p:nvSpPr>
          <p:spPr>
            <a:xfrm>
              <a:off x="4256532" y="2563367"/>
              <a:ext cx="5834380" cy="1181100"/>
            </a:xfrm>
            <a:custGeom>
              <a:avLst/>
              <a:gdLst/>
              <a:ahLst/>
              <a:cxnLst/>
              <a:rect l="l" t="t" r="r" b="b"/>
              <a:pathLst>
                <a:path w="5834380" h="1181100">
                  <a:moveTo>
                    <a:pt x="315468" y="0"/>
                  </a:moveTo>
                  <a:lnTo>
                    <a:pt x="0" y="0"/>
                  </a:lnTo>
                  <a:lnTo>
                    <a:pt x="0" y="984504"/>
                  </a:lnTo>
                  <a:lnTo>
                    <a:pt x="315468" y="984504"/>
                  </a:lnTo>
                  <a:lnTo>
                    <a:pt x="315468" y="0"/>
                  </a:lnTo>
                  <a:close/>
                </a:path>
                <a:path w="5834380" h="1181100">
                  <a:moveTo>
                    <a:pt x="1103376" y="0"/>
                  </a:moveTo>
                  <a:lnTo>
                    <a:pt x="787908" y="0"/>
                  </a:lnTo>
                  <a:lnTo>
                    <a:pt x="787908" y="438912"/>
                  </a:lnTo>
                  <a:lnTo>
                    <a:pt x="1103376" y="438912"/>
                  </a:lnTo>
                  <a:lnTo>
                    <a:pt x="1103376" y="0"/>
                  </a:lnTo>
                  <a:close/>
                </a:path>
                <a:path w="5834380" h="1181100">
                  <a:moveTo>
                    <a:pt x="1892808" y="0"/>
                  </a:moveTo>
                  <a:lnTo>
                    <a:pt x="1577340" y="0"/>
                  </a:lnTo>
                  <a:lnTo>
                    <a:pt x="1577340" y="819912"/>
                  </a:lnTo>
                  <a:lnTo>
                    <a:pt x="1892808" y="819912"/>
                  </a:lnTo>
                  <a:lnTo>
                    <a:pt x="1892808" y="0"/>
                  </a:lnTo>
                  <a:close/>
                </a:path>
                <a:path w="5834380" h="1181100">
                  <a:moveTo>
                    <a:pt x="2680716" y="0"/>
                  </a:moveTo>
                  <a:lnTo>
                    <a:pt x="2365248" y="0"/>
                  </a:lnTo>
                  <a:lnTo>
                    <a:pt x="2365248" y="509016"/>
                  </a:lnTo>
                  <a:lnTo>
                    <a:pt x="2680716" y="509016"/>
                  </a:lnTo>
                  <a:lnTo>
                    <a:pt x="2680716" y="0"/>
                  </a:lnTo>
                  <a:close/>
                </a:path>
                <a:path w="5834380" h="1181100">
                  <a:moveTo>
                    <a:pt x="3468624" y="0"/>
                  </a:moveTo>
                  <a:lnTo>
                    <a:pt x="3153156" y="0"/>
                  </a:lnTo>
                  <a:lnTo>
                    <a:pt x="3153156" y="914400"/>
                  </a:lnTo>
                  <a:lnTo>
                    <a:pt x="3468624" y="914400"/>
                  </a:lnTo>
                  <a:lnTo>
                    <a:pt x="3468624" y="0"/>
                  </a:lnTo>
                  <a:close/>
                </a:path>
                <a:path w="5834380" h="1181100">
                  <a:moveTo>
                    <a:pt x="4258056" y="0"/>
                  </a:moveTo>
                  <a:lnTo>
                    <a:pt x="3942588" y="0"/>
                  </a:lnTo>
                  <a:lnTo>
                    <a:pt x="3942588" y="1181100"/>
                  </a:lnTo>
                  <a:lnTo>
                    <a:pt x="4258056" y="1181100"/>
                  </a:lnTo>
                  <a:lnTo>
                    <a:pt x="4258056" y="0"/>
                  </a:lnTo>
                  <a:close/>
                </a:path>
                <a:path w="5834380" h="1181100">
                  <a:moveTo>
                    <a:pt x="5045964" y="0"/>
                  </a:moveTo>
                  <a:lnTo>
                    <a:pt x="4730496" y="0"/>
                  </a:lnTo>
                  <a:lnTo>
                    <a:pt x="4730496" y="388620"/>
                  </a:lnTo>
                  <a:lnTo>
                    <a:pt x="5045964" y="388620"/>
                  </a:lnTo>
                  <a:lnTo>
                    <a:pt x="5045964" y="0"/>
                  </a:lnTo>
                  <a:close/>
                </a:path>
                <a:path w="5834380" h="1181100">
                  <a:moveTo>
                    <a:pt x="5833872" y="0"/>
                  </a:moveTo>
                  <a:lnTo>
                    <a:pt x="5518404" y="0"/>
                  </a:lnTo>
                  <a:lnTo>
                    <a:pt x="5518404" y="685800"/>
                  </a:lnTo>
                  <a:lnTo>
                    <a:pt x="5833872" y="685800"/>
                  </a:lnTo>
                  <a:lnTo>
                    <a:pt x="5833872" y="0"/>
                  </a:lnTo>
                  <a:close/>
                </a:path>
              </a:pathLst>
            </a:custGeom>
            <a:solidFill>
              <a:srgbClr val="BD0075"/>
            </a:solidFill>
          </p:spPr>
          <p:txBody>
            <a:bodyPr wrap="square" lIns="0" tIns="0" rIns="0" bIns="0" rtlCol="0"/>
            <a:lstStyle/>
            <a:p>
              <a:endParaRPr/>
            </a:p>
          </p:txBody>
        </p:sp>
        <p:sp>
          <p:nvSpPr>
            <p:cNvPr id="12" name="object 12"/>
            <p:cNvSpPr/>
            <p:nvPr/>
          </p:nvSpPr>
          <p:spPr>
            <a:xfrm>
              <a:off x="4020311" y="5844539"/>
              <a:ext cx="6306820" cy="0"/>
            </a:xfrm>
            <a:custGeom>
              <a:avLst/>
              <a:gdLst/>
              <a:ahLst/>
              <a:cxnLst/>
              <a:rect l="l" t="t" r="r" b="b"/>
              <a:pathLst>
                <a:path w="6306820">
                  <a:moveTo>
                    <a:pt x="0" y="0"/>
                  </a:moveTo>
                  <a:lnTo>
                    <a:pt x="6306312" y="0"/>
                  </a:lnTo>
                </a:path>
              </a:pathLst>
            </a:custGeom>
            <a:ln w="9525">
              <a:solidFill>
                <a:srgbClr val="D9D9D9"/>
              </a:solidFill>
            </a:ln>
          </p:spPr>
          <p:txBody>
            <a:bodyPr wrap="square" lIns="0" tIns="0" rIns="0" bIns="0" rtlCol="0"/>
            <a:lstStyle/>
            <a:p>
              <a:endParaRPr/>
            </a:p>
          </p:txBody>
        </p:sp>
      </p:grpSp>
      <p:sp>
        <p:nvSpPr>
          <p:cNvPr id="13" name="object 13"/>
          <p:cNvSpPr txBox="1"/>
          <p:nvPr/>
        </p:nvSpPr>
        <p:spPr>
          <a:xfrm>
            <a:off x="4292346" y="54389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14" name="object 14"/>
          <p:cNvSpPr txBox="1"/>
          <p:nvPr/>
        </p:nvSpPr>
        <p:spPr>
          <a:xfrm>
            <a:off x="5080761" y="545998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18%</a:t>
            </a:r>
            <a:endParaRPr sz="1000">
              <a:latin typeface="Calibri"/>
              <a:cs typeface="Calibri"/>
            </a:endParaRPr>
          </a:p>
        </p:txBody>
      </p:sp>
      <p:sp>
        <p:nvSpPr>
          <p:cNvPr id="15" name="object 15"/>
          <p:cNvSpPr txBox="1"/>
          <p:nvPr/>
        </p:nvSpPr>
        <p:spPr>
          <a:xfrm>
            <a:off x="5869304" y="556666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11%</a:t>
            </a:r>
            <a:endParaRPr sz="1000">
              <a:latin typeface="Calibri"/>
              <a:cs typeface="Calibri"/>
            </a:endParaRPr>
          </a:p>
        </p:txBody>
      </p:sp>
      <p:sp>
        <p:nvSpPr>
          <p:cNvPr id="16" name="object 16"/>
          <p:cNvSpPr txBox="1"/>
          <p:nvPr/>
        </p:nvSpPr>
        <p:spPr>
          <a:xfrm>
            <a:off x="6657847" y="546607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17%</a:t>
            </a:r>
            <a:endParaRPr sz="1000">
              <a:latin typeface="Calibri"/>
              <a:cs typeface="Calibri"/>
            </a:endParaRPr>
          </a:p>
        </p:txBody>
      </p:sp>
      <p:sp>
        <p:nvSpPr>
          <p:cNvPr id="17" name="object 17"/>
          <p:cNvSpPr txBox="1"/>
          <p:nvPr/>
        </p:nvSpPr>
        <p:spPr>
          <a:xfrm>
            <a:off x="7446009" y="556056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11%</a:t>
            </a:r>
            <a:endParaRPr sz="1000">
              <a:latin typeface="Calibri"/>
              <a:cs typeface="Calibri"/>
            </a:endParaRPr>
          </a:p>
        </p:txBody>
      </p:sp>
      <p:sp>
        <p:nvSpPr>
          <p:cNvPr id="18" name="object 18"/>
          <p:cNvSpPr txBox="1"/>
          <p:nvPr/>
        </p:nvSpPr>
        <p:spPr>
          <a:xfrm>
            <a:off x="8266556" y="5617565"/>
            <a:ext cx="1803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a:t>
            </a:r>
            <a:endParaRPr sz="1000">
              <a:latin typeface="Calibri"/>
              <a:cs typeface="Calibri"/>
            </a:endParaRPr>
          </a:p>
        </p:txBody>
      </p:sp>
      <p:sp>
        <p:nvSpPr>
          <p:cNvPr id="19" name="object 19"/>
          <p:cNvSpPr txBox="1"/>
          <p:nvPr/>
        </p:nvSpPr>
        <p:spPr>
          <a:xfrm>
            <a:off x="9023095" y="530390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27%</a:t>
            </a:r>
            <a:endParaRPr sz="1000">
              <a:latin typeface="Calibri"/>
              <a:cs typeface="Calibri"/>
            </a:endParaRPr>
          </a:p>
        </p:txBody>
      </p:sp>
      <p:sp>
        <p:nvSpPr>
          <p:cNvPr id="20" name="object 20"/>
          <p:cNvSpPr txBox="1"/>
          <p:nvPr/>
        </p:nvSpPr>
        <p:spPr>
          <a:xfrm>
            <a:off x="9811639" y="547370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17%</a:t>
            </a:r>
            <a:endParaRPr sz="1000">
              <a:latin typeface="Calibri"/>
              <a:cs typeface="Calibri"/>
            </a:endParaRPr>
          </a:p>
        </p:txBody>
      </p:sp>
      <p:sp>
        <p:nvSpPr>
          <p:cNvPr id="21" name="object 21"/>
          <p:cNvSpPr txBox="1"/>
          <p:nvPr/>
        </p:nvSpPr>
        <p:spPr>
          <a:xfrm>
            <a:off x="4292346" y="481871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22" name="object 22"/>
          <p:cNvSpPr txBox="1"/>
          <p:nvPr/>
        </p:nvSpPr>
        <p:spPr>
          <a:xfrm>
            <a:off x="5080761" y="461657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34%</a:t>
            </a:r>
            <a:endParaRPr sz="1000">
              <a:latin typeface="Calibri"/>
              <a:cs typeface="Calibri"/>
            </a:endParaRPr>
          </a:p>
        </p:txBody>
      </p:sp>
      <p:sp>
        <p:nvSpPr>
          <p:cNvPr id="23" name="object 23"/>
          <p:cNvSpPr txBox="1"/>
          <p:nvPr/>
        </p:nvSpPr>
        <p:spPr>
          <a:xfrm>
            <a:off x="5869304" y="506526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24" name="object 24"/>
          <p:cNvSpPr txBox="1"/>
          <p:nvPr/>
        </p:nvSpPr>
        <p:spPr>
          <a:xfrm>
            <a:off x="6657847" y="47306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28%</a:t>
            </a:r>
            <a:endParaRPr sz="1000">
              <a:latin typeface="Calibri"/>
              <a:cs typeface="Calibri"/>
            </a:endParaRPr>
          </a:p>
        </p:txBody>
      </p:sp>
      <p:sp>
        <p:nvSpPr>
          <p:cNvPr id="25" name="object 25"/>
          <p:cNvSpPr txBox="1"/>
          <p:nvPr/>
        </p:nvSpPr>
        <p:spPr>
          <a:xfrm>
            <a:off x="7446009" y="507657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18%</a:t>
            </a:r>
            <a:endParaRPr sz="1000">
              <a:latin typeface="Calibri"/>
              <a:cs typeface="Calibri"/>
            </a:endParaRPr>
          </a:p>
        </p:txBody>
      </p:sp>
      <p:sp>
        <p:nvSpPr>
          <p:cNvPr id="26" name="object 26"/>
          <p:cNvSpPr txBox="1"/>
          <p:nvPr/>
        </p:nvSpPr>
        <p:spPr>
          <a:xfrm>
            <a:off x="8234553" y="509270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24%</a:t>
            </a:r>
            <a:endParaRPr sz="1000">
              <a:latin typeface="Calibri"/>
              <a:cs typeface="Calibri"/>
            </a:endParaRPr>
          </a:p>
        </p:txBody>
      </p:sp>
      <p:sp>
        <p:nvSpPr>
          <p:cNvPr id="27" name="object 27"/>
          <p:cNvSpPr txBox="1"/>
          <p:nvPr/>
        </p:nvSpPr>
        <p:spPr>
          <a:xfrm>
            <a:off x="9023095" y="463638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14%</a:t>
            </a:r>
            <a:endParaRPr sz="1000">
              <a:latin typeface="Calibri"/>
              <a:cs typeface="Calibri"/>
            </a:endParaRPr>
          </a:p>
        </p:txBody>
      </p:sp>
      <p:sp>
        <p:nvSpPr>
          <p:cNvPr id="28" name="object 28"/>
          <p:cNvSpPr txBox="1"/>
          <p:nvPr/>
        </p:nvSpPr>
        <p:spPr>
          <a:xfrm>
            <a:off x="9811639" y="481050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24%</a:t>
            </a:r>
            <a:endParaRPr sz="1000">
              <a:latin typeface="Calibri"/>
              <a:cs typeface="Calibri"/>
            </a:endParaRPr>
          </a:p>
        </p:txBody>
      </p:sp>
      <p:sp>
        <p:nvSpPr>
          <p:cNvPr id="29" name="object 29"/>
          <p:cNvSpPr txBox="1"/>
          <p:nvPr/>
        </p:nvSpPr>
        <p:spPr>
          <a:xfrm>
            <a:off x="4292346" y="398043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32%</a:t>
            </a:r>
            <a:endParaRPr sz="1000">
              <a:latin typeface="Calibri"/>
              <a:cs typeface="Calibri"/>
            </a:endParaRPr>
          </a:p>
        </p:txBody>
      </p:sp>
      <p:sp>
        <p:nvSpPr>
          <p:cNvPr id="30" name="object 30"/>
          <p:cNvSpPr txBox="1"/>
          <p:nvPr/>
        </p:nvSpPr>
        <p:spPr>
          <a:xfrm>
            <a:off x="5080761" y="348424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35%</a:t>
            </a:r>
            <a:endParaRPr sz="1000">
              <a:latin typeface="Calibri"/>
              <a:cs typeface="Calibri"/>
            </a:endParaRPr>
          </a:p>
        </p:txBody>
      </p:sp>
      <p:sp>
        <p:nvSpPr>
          <p:cNvPr id="31" name="object 31"/>
          <p:cNvSpPr txBox="1"/>
          <p:nvPr/>
        </p:nvSpPr>
        <p:spPr>
          <a:xfrm>
            <a:off x="5869304" y="401700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44%</a:t>
            </a:r>
            <a:endParaRPr sz="1000">
              <a:latin typeface="Calibri"/>
              <a:cs typeface="Calibri"/>
            </a:endParaRPr>
          </a:p>
        </p:txBody>
      </p:sp>
      <p:sp>
        <p:nvSpPr>
          <p:cNvPr id="32" name="object 32"/>
          <p:cNvSpPr txBox="1"/>
          <p:nvPr/>
        </p:nvSpPr>
        <p:spPr>
          <a:xfrm>
            <a:off x="6657847" y="362724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40%</a:t>
            </a:r>
            <a:endParaRPr sz="1000">
              <a:latin typeface="Calibri"/>
              <a:cs typeface="Calibri"/>
            </a:endParaRPr>
          </a:p>
        </p:txBody>
      </p:sp>
      <p:sp>
        <p:nvSpPr>
          <p:cNvPr id="33" name="object 33"/>
          <p:cNvSpPr txBox="1"/>
          <p:nvPr/>
        </p:nvSpPr>
        <p:spPr>
          <a:xfrm>
            <a:off x="7446009" y="408139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43%</a:t>
            </a:r>
            <a:endParaRPr sz="1000">
              <a:latin typeface="Calibri"/>
              <a:cs typeface="Calibri"/>
            </a:endParaRPr>
          </a:p>
        </p:txBody>
      </p:sp>
      <p:sp>
        <p:nvSpPr>
          <p:cNvPr id="34" name="object 34"/>
          <p:cNvSpPr txBox="1"/>
          <p:nvPr/>
        </p:nvSpPr>
        <p:spPr>
          <a:xfrm>
            <a:off x="8234553" y="417372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32%</a:t>
            </a:r>
            <a:endParaRPr sz="1000">
              <a:latin typeface="Calibri"/>
              <a:cs typeface="Calibri"/>
            </a:endParaRPr>
          </a:p>
        </p:txBody>
      </p:sp>
      <p:sp>
        <p:nvSpPr>
          <p:cNvPr id="35" name="object 35"/>
          <p:cNvSpPr txBox="1"/>
          <p:nvPr/>
        </p:nvSpPr>
        <p:spPr>
          <a:xfrm>
            <a:off x="9023095" y="36355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47%</a:t>
            </a:r>
            <a:endParaRPr sz="1000">
              <a:latin typeface="Calibri"/>
              <a:cs typeface="Calibri"/>
            </a:endParaRPr>
          </a:p>
        </p:txBody>
      </p:sp>
      <p:sp>
        <p:nvSpPr>
          <p:cNvPr id="36" name="object 36"/>
          <p:cNvSpPr txBox="1"/>
          <p:nvPr/>
        </p:nvSpPr>
        <p:spPr>
          <a:xfrm>
            <a:off x="9811639" y="37879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39%</a:t>
            </a:r>
            <a:endParaRPr sz="1000">
              <a:latin typeface="Calibri"/>
              <a:cs typeface="Calibri"/>
            </a:endParaRPr>
          </a:p>
        </p:txBody>
      </p:sp>
      <p:sp>
        <p:nvSpPr>
          <p:cNvPr id="37" name="object 37"/>
          <p:cNvSpPr txBox="1"/>
          <p:nvPr/>
        </p:nvSpPr>
        <p:spPr>
          <a:xfrm>
            <a:off x="4292346" y="295973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30%</a:t>
            </a:r>
            <a:endParaRPr sz="1000">
              <a:latin typeface="Calibri"/>
              <a:cs typeface="Calibri"/>
            </a:endParaRPr>
          </a:p>
        </p:txBody>
      </p:sp>
      <p:sp>
        <p:nvSpPr>
          <p:cNvPr id="38" name="object 38"/>
          <p:cNvSpPr txBox="1"/>
          <p:nvPr/>
        </p:nvSpPr>
        <p:spPr>
          <a:xfrm>
            <a:off x="5080761" y="268693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13%</a:t>
            </a:r>
            <a:endParaRPr sz="1000">
              <a:latin typeface="Calibri"/>
              <a:cs typeface="Calibri"/>
            </a:endParaRPr>
          </a:p>
        </p:txBody>
      </p:sp>
      <p:sp>
        <p:nvSpPr>
          <p:cNvPr id="39" name="object 39"/>
          <p:cNvSpPr txBox="1"/>
          <p:nvPr/>
        </p:nvSpPr>
        <p:spPr>
          <a:xfrm>
            <a:off x="5869304" y="287769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25%</a:t>
            </a:r>
            <a:endParaRPr sz="1000">
              <a:latin typeface="Calibri"/>
              <a:cs typeface="Calibri"/>
            </a:endParaRPr>
          </a:p>
        </p:txBody>
      </p:sp>
      <p:sp>
        <p:nvSpPr>
          <p:cNvPr id="40" name="object 40"/>
          <p:cNvSpPr txBox="1"/>
          <p:nvPr/>
        </p:nvSpPr>
        <p:spPr>
          <a:xfrm>
            <a:off x="6657847" y="272199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16%</a:t>
            </a:r>
            <a:endParaRPr sz="1000">
              <a:latin typeface="Calibri"/>
              <a:cs typeface="Calibri"/>
            </a:endParaRPr>
          </a:p>
        </p:txBody>
      </p:sp>
      <p:sp>
        <p:nvSpPr>
          <p:cNvPr id="41" name="object 41"/>
          <p:cNvSpPr txBox="1"/>
          <p:nvPr/>
        </p:nvSpPr>
        <p:spPr>
          <a:xfrm>
            <a:off x="7446009" y="292468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28%</a:t>
            </a:r>
            <a:endParaRPr sz="1000">
              <a:latin typeface="Calibri"/>
              <a:cs typeface="Calibri"/>
            </a:endParaRPr>
          </a:p>
        </p:txBody>
      </p:sp>
      <p:sp>
        <p:nvSpPr>
          <p:cNvPr id="42" name="object 42"/>
          <p:cNvSpPr txBox="1"/>
          <p:nvPr/>
        </p:nvSpPr>
        <p:spPr>
          <a:xfrm>
            <a:off x="8234553" y="305816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36%</a:t>
            </a:r>
            <a:endParaRPr sz="1000">
              <a:latin typeface="Calibri"/>
              <a:cs typeface="Calibri"/>
            </a:endParaRPr>
          </a:p>
        </p:txBody>
      </p:sp>
      <p:sp>
        <p:nvSpPr>
          <p:cNvPr id="43" name="object 43"/>
          <p:cNvSpPr txBox="1"/>
          <p:nvPr/>
        </p:nvSpPr>
        <p:spPr>
          <a:xfrm>
            <a:off x="9023095" y="266217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12%</a:t>
            </a:r>
            <a:endParaRPr sz="1000">
              <a:latin typeface="Calibri"/>
              <a:cs typeface="Calibri"/>
            </a:endParaRPr>
          </a:p>
        </p:txBody>
      </p:sp>
      <p:sp>
        <p:nvSpPr>
          <p:cNvPr id="44" name="object 44"/>
          <p:cNvSpPr txBox="1"/>
          <p:nvPr/>
        </p:nvSpPr>
        <p:spPr>
          <a:xfrm>
            <a:off x="9811639" y="281038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21%</a:t>
            </a:r>
            <a:endParaRPr sz="1000">
              <a:latin typeface="Calibri"/>
              <a:cs typeface="Calibri"/>
            </a:endParaRPr>
          </a:p>
        </p:txBody>
      </p:sp>
      <p:sp>
        <p:nvSpPr>
          <p:cNvPr id="45" name="object 45"/>
          <p:cNvSpPr txBox="1"/>
          <p:nvPr/>
        </p:nvSpPr>
        <p:spPr>
          <a:xfrm>
            <a:off x="3707638" y="5731865"/>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46" name="object 46"/>
          <p:cNvSpPr txBox="1"/>
          <p:nvPr/>
        </p:nvSpPr>
        <p:spPr>
          <a:xfrm>
            <a:off x="3636645" y="540359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47" name="object 47"/>
          <p:cNvSpPr txBox="1"/>
          <p:nvPr/>
        </p:nvSpPr>
        <p:spPr>
          <a:xfrm>
            <a:off x="3636645" y="5075682"/>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48" name="object 48"/>
          <p:cNvSpPr txBox="1"/>
          <p:nvPr/>
        </p:nvSpPr>
        <p:spPr>
          <a:xfrm>
            <a:off x="3636645" y="474738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30%</a:t>
            </a:r>
            <a:endParaRPr sz="1100">
              <a:latin typeface="Calibri"/>
              <a:cs typeface="Calibri"/>
            </a:endParaRPr>
          </a:p>
        </p:txBody>
      </p:sp>
      <p:sp>
        <p:nvSpPr>
          <p:cNvPr id="49" name="object 49"/>
          <p:cNvSpPr txBox="1"/>
          <p:nvPr/>
        </p:nvSpPr>
        <p:spPr>
          <a:xfrm>
            <a:off x="3636645" y="441934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40%</a:t>
            </a:r>
            <a:endParaRPr sz="1100">
              <a:latin typeface="Calibri"/>
              <a:cs typeface="Calibri"/>
            </a:endParaRPr>
          </a:p>
        </p:txBody>
      </p:sp>
      <p:sp>
        <p:nvSpPr>
          <p:cNvPr id="50" name="object 50"/>
          <p:cNvSpPr txBox="1"/>
          <p:nvPr/>
        </p:nvSpPr>
        <p:spPr>
          <a:xfrm>
            <a:off x="3636645" y="4091177"/>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50%</a:t>
            </a:r>
            <a:endParaRPr sz="1100">
              <a:latin typeface="Calibri"/>
              <a:cs typeface="Calibri"/>
            </a:endParaRPr>
          </a:p>
        </p:txBody>
      </p:sp>
      <p:sp>
        <p:nvSpPr>
          <p:cNvPr id="51" name="object 51"/>
          <p:cNvSpPr txBox="1"/>
          <p:nvPr/>
        </p:nvSpPr>
        <p:spPr>
          <a:xfrm>
            <a:off x="3636645" y="3762578"/>
            <a:ext cx="26733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60%</a:t>
            </a:r>
            <a:endParaRPr sz="1100">
              <a:latin typeface="Calibri"/>
              <a:cs typeface="Calibri"/>
            </a:endParaRPr>
          </a:p>
        </p:txBody>
      </p:sp>
      <p:sp>
        <p:nvSpPr>
          <p:cNvPr id="52" name="object 52"/>
          <p:cNvSpPr txBox="1"/>
          <p:nvPr/>
        </p:nvSpPr>
        <p:spPr>
          <a:xfrm>
            <a:off x="3636645" y="3434841"/>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70%</a:t>
            </a:r>
            <a:endParaRPr sz="1100">
              <a:latin typeface="Calibri"/>
              <a:cs typeface="Calibri"/>
            </a:endParaRPr>
          </a:p>
        </p:txBody>
      </p:sp>
      <p:sp>
        <p:nvSpPr>
          <p:cNvPr id="53" name="object 53"/>
          <p:cNvSpPr txBox="1"/>
          <p:nvPr/>
        </p:nvSpPr>
        <p:spPr>
          <a:xfrm>
            <a:off x="3636645" y="3106674"/>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80%</a:t>
            </a:r>
            <a:endParaRPr sz="1100">
              <a:latin typeface="Calibri"/>
              <a:cs typeface="Calibri"/>
            </a:endParaRPr>
          </a:p>
        </p:txBody>
      </p:sp>
      <p:sp>
        <p:nvSpPr>
          <p:cNvPr id="54" name="object 54"/>
          <p:cNvSpPr txBox="1"/>
          <p:nvPr/>
        </p:nvSpPr>
        <p:spPr>
          <a:xfrm>
            <a:off x="3636645" y="2778632"/>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90%</a:t>
            </a:r>
            <a:endParaRPr sz="1100">
              <a:latin typeface="Calibri"/>
              <a:cs typeface="Calibri"/>
            </a:endParaRPr>
          </a:p>
        </p:txBody>
      </p:sp>
      <p:sp>
        <p:nvSpPr>
          <p:cNvPr id="55" name="object 55"/>
          <p:cNvSpPr txBox="1"/>
          <p:nvPr/>
        </p:nvSpPr>
        <p:spPr>
          <a:xfrm>
            <a:off x="3565905" y="2450338"/>
            <a:ext cx="337820" cy="193675"/>
          </a:xfrm>
          <a:prstGeom prst="rect">
            <a:avLst/>
          </a:prstGeom>
        </p:spPr>
        <p:txBody>
          <a:bodyPr vert="horz" wrap="square" lIns="0" tIns="13335" rIns="0" bIns="0" rtlCol="0">
            <a:spAutoFit/>
          </a:bodyPr>
          <a:lstStyle/>
          <a:p>
            <a:pPr marL="12700">
              <a:lnSpc>
                <a:spcPct val="100000"/>
              </a:lnSpc>
              <a:spcBef>
                <a:spcPts val="105"/>
              </a:spcBef>
            </a:pPr>
            <a:r>
              <a:rPr sz="1100" spc="-20" dirty="0">
                <a:solidFill>
                  <a:srgbClr val="585858"/>
                </a:solidFill>
                <a:latin typeface="Calibri"/>
                <a:cs typeface="Calibri"/>
              </a:rPr>
              <a:t>100%</a:t>
            </a:r>
            <a:endParaRPr sz="1100">
              <a:latin typeface="Calibri"/>
              <a:cs typeface="Calibri"/>
            </a:endParaRPr>
          </a:p>
        </p:txBody>
      </p:sp>
      <p:sp>
        <p:nvSpPr>
          <p:cNvPr id="56" name="object 56"/>
          <p:cNvSpPr txBox="1"/>
          <p:nvPr/>
        </p:nvSpPr>
        <p:spPr>
          <a:xfrm>
            <a:off x="4176521" y="5913526"/>
            <a:ext cx="477520" cy="364490"/>
          </a:xfrm>
          <a:prstGeom prst="rect">
            <a:avLst/>
          </a:prstGeom>
        </p:spPr>
        <p:txBody>
          <a:bodyPr vert="horz" wrap="square" lIns="0" tIns="10160" rIns="0" bIns="0" rtlCol="0">
            <a:spAutoFit/>
          </a:bodyPr>
          <a:lstStyle/>
          <a:p>
            <a:pPr marL="63500" marR="5080" indent="-51435">
              <a:lnSpc>
                <a:spcPct val="101800"/>
              </a:lnSpc>
              <a:spcBef>
                <a:spcPts val="80"/>
              </a:spcBef>
            </a:pPr>
            <a:r>
              <a:rPr sz="1100" spc="-10" dirty="0">
                <a:solidFill>
                  <a:srgbClr val="585858"/>
                </a:solidFill>
                <a:latin typeface="Calibri"/>
                <a:cs typeface="Calibri"/>
              </a:rPr>
              <a:t>Aneurin Bevan</a:t>
            </a:r>
            <a:endParaRPr sz="1100">
              <a:latin typeface="Calibri"/>
              <a:cs typeface="Calibri"/>
            </a:endParaRPr>
          </a:p>
        </p:txBody>
      </p:sp>
      <p:sp>
        <p:nvSpPr>
          <p:cNvPr id="57" name="object 57"/>
          <p:cNvSpPr txBox="1"/>
          <p:nvPr/>
        </p:nvSpPr>
        <p:spPr>
          <a:xfrm>
            <a:off x="4889372" y="5913526"/>
            <a:ext cx="629285" cy="364490"/>
          </a:xfrm>
          <a:prstGeom prst="rect">
            <a:avLst/>
          </a:prstGeom>
        </p:spPr>
        <p:txBody>
          <a:bodyPr vert="horz" wrap="square" lIns="0" tIns="10160" rIns="0" bIns="0" rtlCol="0">
            <a:spAutoFit/>
          </a:bodyPr>
          <a:lstStyle/>
          <a:p>
            <a:pPr marL="12700" marR="5080" indent="161925">
              <a:lnSpc>
                <a:spcPct val="101800"/>
              </a:lnSpc>
              <a:spcBef>
                <a:spcPts val="80"/>
              </a:spcBef>
            </a:pPr>
            <a:r>
              <a:rPr sz="1100" spc="-10" dirty="0">
                <a:solidFill>
                  <a:srgbClr val="585858"/>
                </a:solidFill>
                <a:latin typeface="Calibri"/>
                <a:cs typeface="Calibri"/>
              </a:rPr>
              <a:t>Betsi Cadwaladr</a:t>
            </a:r>
            <a:endParaRPr sz="1100">
              <a:latin typeface="Calibri"/>
              <a:cs typeface="Calibri"/>
            </a:endParaRPr>
          </a:p>
        </p:txBody>
      </p:sp>
      <p:sp>
        <p:nvSpPr>
          <p:cNvPr id="58" name="object 58"/>
          <p:cNvSpPr txBox="1"/>
          <p:nvPr/>
        </p:nvSpPr>
        <p:spPr>
          <a:xfrm>
            <a:off x="5665978" y="5913526"/>
            <a:ext cx="652145" cy="364490"/>
          </a:xfrm>
          <a:prstGeom prst="rect">
            <a:avLst/>
          </a:prstGeom>
        </p:spPr>
        <p:txBody>
          <a:bodyPr vert="horz" wrap="square" lIns="0" tIns="10160" rIns="0" bIns="0" rtlCol="0">
            <a:spAutoFit/>
          </a:bodyPr>
          <a:lstStyle/>
          <a:p>
            <a:pPr marL="201930" marR="5080" indent="-189865">
              <a:lnSpc>
                <a:spcPct val="101800"/>
              </a:lnSpc>
              <a:spcBef>
                <a:spcPts val="80"/>
              </a:spcBef>
            </a:pPr>
            <a:r>
              <a:rPr sz="1100" dirty="0">
                <a:solidFill>
                  <a:srgbClr val="585858"/>
                </a:solidFill>
                <a:latin typeface="Calibri"/>
                <a:cs typeface="Calibri"/>
              </a:rPr>
              <a:t>Cardiff</a:t>
            </a:r>
            <a:r>
              <a:rPr sz="1100" spc="-40" dirty="0">
                <a:solidFill>
                  <a:srgbClr val="585858"/>
                </a:solidFill>
                <a:latin typeface="Calibri"/>
                <a:cs typeface="Calibri"/>
              </a:rPr>
              <a:t> </a:t>
            </a:r>
            <a:r>
              <a:rPr sz="1100" spc="-25" dirty="0">
                <a:solidFill>
                  <a:srgbClr val="585858"/>
                </a:solidFill>
                <a:latin typeface="Calibri"/>
                <a:cs typeface="Calibri"/>
              </a:rPr>
              <a:t>and </a:t>
            </a:r>
            <a:r>
              <a:rPr sz="1100" spc="-20" dirty="0">
                <a:solidFill>
                  <a:srgbClr val="585858"/>
                </a:solidFill>
                <a:latin typeface="Calibri"/>
                <a:cs typeface="Calibri"/>
              </a:rPr>
              <a:t>Vale</a:t>
            </a:r>
            <a:endParaRPr sz="1100">
              <a:latin typeface="Calibri"/>
              <a:cs typeface="Calibri"/>
            </a:endParaRPr>
          </a:p>
        </p:txBody>
      </p:sp>
      <p:sp>
        <p:nvSpPr>
          <p:cNvPr id="59" name="object 59"/>
          <p:cNvSpPr txBox="1"/>
          <p:nvPr/>
        </p:nvSpPr>
        <p:spPr>
          <a:xfrm>
            <a:off x="6424040" y="5913526"/>
            <a:ext cx="713105" cy="364490"/>
          </a:xfrm>
          <a:prstGeom prst="rect">
            <a:avLst/>
          </a:prstGeom>
        </p:spPr>
        <p:txBody>
          <a:bodyPr vert="horz" wrap="square" lIns="0" tIns="10160" rIns="0" bIns="0" rtlCol="0">
            <a:spAutoFit/>
          </a:bodyPr>
          <a:lstStyle/>
          <a:p>
            <a:pPr marL="12700" marR="5080" indent="95885">
              <a:lnSpc>
                <a:spcPct val="101800"/>
              </a:lnSpc>
              <a:spcBef>
                <a:spcPts val="80"/>
              </a:spcBef>
            </a:pPr>
            <a:r>
              <a:rPr sz="1100" dirty="0">
                <a:solidFill>
                  <a:srgbClr val="585858"/>
                </a:solidFill>
                <a:latin typeface="Calibri"/>
                <a:cs typeface="Calibri"/>
              </a:rPr>
              <a:t>Cwm</a:t>
            </a:r>
            <a:r>
              <a:rPr sz="1100" spc="-15" dirty="0">
                <a:solidFill>
                  <a:srgbClr val="585858"/>
                </a:solidFill>
                <a:latin typeface="Calibri"/>
                <a:cs typeface="Calibri"/>
              </a:rPr>
              <a:t> </a:t>
            </a:r>
            <a:r>
              <a:rPr sz="1100" spc="-25" dirty="0">
                <a:solidFill>
                  <a:srgbClr val="585858"/>
                </a:solidFill>
                <a:latin typeface="Calibri"/>
                <a:cs typeface="Calibri"/>
              </a:rPr>
              <a:t>Taf </a:t>
            </a:r>
            <a:r>
              <a:rPr sz="1100" spc="-10" dirty="0">
                <a:solidFill>
                  <a:srgbClr val="585858"/>
                </a:solidFill>
                <a:latin typeface="Calibri"/>
                <a:cs typeface="Calibri"/>
              </a:rPr>
              <a:t>Morgannwg</a:t>
            </a:r>
            <a:endParaRPr sz="1100">
              <a:latin typeface="Calibri"/>
              <a:cs typeface="Calibri"/>
            </a:endParaRPr>
          </a:p>
        </p:txBody>
      </p:sp>
      <p:sp>
        <p:nvSpPr>
          <p:cNvPr id="60" name="object 60"/>
          <p:cNvSpPr txBox="1"/>
          <p:nvPr/>
        </p:nvSpPr>
        <p:spPr>
          <a:xfrm>
            <a:off x="7251318" y="5913526"/>
            <a:ext cx="635635" cy="193675"/>
          </a:xfrm>
          <a:prstGeom prst="rect">
            <a:avLst/>
          </a:prstGeom>
        </p:spPr>
        <p:txBody>
          <a:bodyPr vert="horz" wrap="square" lIns="0" tIns="12700" rIns="0" bIns="0" rtlCol="0">
            <a:spAutoFit/>
          </a:bodyPr>
          <a:lstStyle/>
          <a:p>
            <a:pPr marL="12700">
              <a:lnSpc>
                <a:spcPct val="100000"/>
              </a:lnSpc>
              <a:spcBef>
                <a:spcPts val="100"/>
              </a:spcBef>
            </a:pPr>
            <a:r>
              <a:rPr sz="1100" dirty="0">
                <a:solidFill>
                  <a:srgbClr val="585858"/>
                </a:solidFill>
                <a:latin typeface="Calibri"/>
                <a:cs typeface="Calibri"/>
              </a:rPr>
              <a:t>Hywel</a:t>
            </a:r>
            <a:r>
              <a:rPr sz="1100" spc="-20" dirty="0">
                <a:solidFill>
                  <a:srgbClr val="585858"/>
                </a:solidFill>
                <a:latin typeface="Calibri"/>
                <a:cs typeface="Calibri"/>
              </a:rPr>
              <a:t> </a:t>
            </a:r>
            <a:r>
              <a:rPr sz="1100" spc="-25" dirty="0">
                <a:solidFill>
                  <a:srgbClr val="585858"/>
                </a:solidFill>
                <a:latin typeface="Calibri"/>
                <a:cs typeface="Calibri"/>
              </a:rPr>
              <a:t>Dda</a:t>
            </a:r>
            <a:endParaRPr sz="1100">
              <a:latin typeface="Calibri"/>
              <a:cs typeface="Calibri"/>
            </a:endParaRPr>
          </a:p>
        </p:txBody>
      </p:sp>
      <p:sp>
        <p:nvSpPr>
          <p:cNvPr id="61" name="object 61"/>
          <p:cNvSpPr txBox="1"/>
          <p:nvPr/>
        </p:nvSpPr>
        <p:spPr>
          <a:xfrm>
            <a:off x="8162670" y="5913526"/>
            <a:ext cx="39052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Powys</a:t>
            </a:r>
            <a:endParaRPr sz="1100">
              <a:latin typeface="Calibri"/>
              <a:cs typeface="Calibri"/>
            </a:endParaRPr>
          </a:p>
        </p:txBody>
      </p:sp>
      <p:sp>
        <p:nvSpPr>
          <p:cNvPr id="62" name="object 62"/>
          <p:cNvSpPr txBox="1"/>
          <p:nvPr/>
        </p:nvSpPr>
        <p:spPr>
          <a:xfrm>
            <a:off x="8766429" y="5913526"/>
            <a:ext cx="759460" cy="193675"/>
          </a:xfrm>
          <a:prstGeom prst="rect">
            <a:avLst/>
          </a:prstGeom>
        </p:spPr>
        <p:txBody>
          <a:bodyPr vert="horz" wrap="square" lIns="0" tIns="12700" rIns="0" bIns="0" rtlCol="0">
            <a:spAutoFit/>
          </a:bodyPr>
          <a:lstStyle/>
          <a:p>
            <a:pPr marL="12700">
              <a:lnSpc>
                <a:spcPct val="100000"/>
              </a:lnSpc>
              <a:spcBef>
                <a:spcPts val="100"/>
              </a:spcBef>
            </a:pPr>
            <a:r>
              <a:rPr sz="1100" dirty="0">
                <a:solidFill>
                  <a:srgbClr val="585858"/>
                </a:solidFill>
                <a:latin typeface="Calibri"/>
                <a:cs typeface="Calibri"/>
              </a:rPr>
              <a:t>Swansea</a:t>
            </a:r>
            <a:r>
              <a:rPr sz="1100" spc="-30" dirty="0">
                <a:solidFill>
                  <a:srgbClr val="585858"/>
                </a:solidFill>
                <a:latin typeface="Calibri"/>
                <a:cs typeface="Calibri"/>
              </a:rPr>
              <a:t> </a:t>
            </a:r>
            <a:r>
              <a:rPr sz="1100" spc="-25" dirty="0">
                <a:solidFill>
                  <a:srgbClr val="585858"/>
                </a:solidFill>
                <a:latin typeface="Calibri"/>
                <a:cs typeface="Calibri"/>
              </a:rPr>
              <a:t>Bay</a:t>
            </a:r>
            <a:endParaRPr sz="1100">
              <a:latin typeface="Calibri"/>
              <a:cs typeface="Calibri"/>
            </a:endParaRPr>
          </a:p>
        </p:txBody>
      </p:sp>
      <p:sp>
        <p:nvSpPr>
          <p:cNvPr id="63" name="object 63"/>
          <p:cNvSpPr txBox="1"/>
          <p:nvPr/>
        </p:nvSpPr>
        <p:spPr>
          <a:xfrm>
            <a:off x="9747884" y="5913526"/>
            <a:ext cx="37274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Wales</a:t>
            </a:r>
            <a:endParaRPr sz="1100">
              <a:latin typeface="Calibri"/>
              <a:cs typeface="Calibri"/>
            </a:endParaRPr>
          </a:p>
        </p:txBody>
      </p:sp>
      <p:sp>
        <p:nvSpPr>
          <p:cNvPr id="64" name="object 64"/>
          <p:cNvSpPr txBox="1"/>
          <p:nvPr/>
        </p:nvSpPr>
        <p:spPr>
          <a:xfrm>
            <a:off x="6067171" y="2170938"/>
            <a:ext cx="2204720"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a:t>
            </a:r>
            <a:r>
              <a:rPr sz="1300" spc="15" dirty="0">
                <a:solidFill>
                  <a:srgbClr val="585858"/>
                </a:solidFill>
                <a:latin typeface="Calibri"/>
                <a:cs typeface="Calibri"/>
              </a:rPr>
              <a:t> </a:t>
            </a:r>
            <a:r>
              <a:rPr sz="1300" dirty="0">
                <a:solidFill>
                  <a:srgbClr val="585858"/>
                </a:solidFill>
                <a:latin typeface="Calibri"/>
                <a:cs typeface="Calibri"/>
              </a:rPr>
              <a:t>elements</a:t>
            </a:r>
            <a:r>
              <a:rPr sz="1300" spc="5" dirty="0">
                <a:solidFill>
                  <a:srgbClr val="585858"/>
                </a:solidFill>
                <a:latin typeface="Calibri"/>
                <a:cs typeface="Calibri"/>
              </a:rPr>
              <a:t> </a:t>
            </a:r>
            <a:r>
              <a:rPr sz="1300" dirty="0">
                <a:solidFill>
                  <a:srgbClr val="585858"/>
                </a:solidFill>
                <a:latin typeface="Calibri"/>
                <a:cs typeface="Calibri"/>
              </a:rPr>
              <a:t>of</a:t>
            </a:r>
            <a:r>
              <a:rPr sz="1300" spc="10" dirty="0">
                <a:solidFill>
                  <a:srgbClr val="585858"/>
                </a:solidFill>
                <a:latin typeface="Calibri"/>
                <a:cs typeface="Calibri"/>
              </a:rPr>
              <a:t> </a:t>
            </a: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a:t>
            </a:r>
            <a:r>
              <a:rPr sz="1300" spc="5" dirty="0">
                <a:solidFill>
                  <a:srgbClr val="585858"/>
                </a:solidFill>
                <a:latin typeface="Calibri"/>
                <a:cs typeface="Calibri"/>
              </a:rPr>
              <a:t> </a:t>
            </a:r>
            <a:r>
              <a:rPr sz="1300" spc="-20" dirty="0">
                <a:solidFill>
                  <a:srgbClr val="585858"/>
                </a:solidFill>
                <a:latin typeface="Calibri"/>
                <a:cs typeface="Calibri"/>
              </a:rPr>
              <a:t>care</a:t>
            </a:r>
            <a:endParaRPr sz="1300">
              <a:latin typeface="Calibri"/>
              <a:cs typeface="Calibri"/>
            </a:endParaRPr>
          </a:p>
        </p:txBody>
      </p:sp>
      <p:sp>
        <p:nvSpPr>
          <p:cNvPr id="65" name="object 65"/>
          <p:cNvSpPr/>
          <p:nvPr/>
        </p:nvSpPr>
        <p:spPr>
          <a:xfrm>
            <a:off x="10306811" y="3366515"/>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BD0075"/>
          </a:solidFill>
        </p:spPr>
        <p:txBody>
          <a:bodyPr wrap="square" lIns="0" tIns="0" rIns="0" bIns="0" rtlCol="0"/>
          <a:lstStyle/>
          <a:p>
            <a:endParaRPr/>
          </a:p>
        </p:txBody>
      </p:sp>
      <p:sp>
        <p:nvSpPr>
          <p:cNvPr id="66" name="object 66"/>
          <p:cNvSpPr txBox="1"/>
          <p:nvPr/>
        </p:nvSpPr>
        <p:spPr>
          <a:xfrm>
            <a:off x="10406253" y="3292220"/>
            <a:ext cx="96520" cy="193675"/>
          </a:xfrm>
          <a:prstGeom prst="rect">
            <a:avLst/>
          </a:prstGeom>
        </p:spPr>
        <p:txBody>
          <a:bodyPr vert="horz" wrap="square" lIns="0" tIns="13335" rIns="0" bIns="0" rtlCol="0">
            <a:spAutoFit/>
          </a:bodyPr>
          <a:lstStyle/>
          <a:p>
            <a:pPr marL="12700">
              <a:lnSpc>
                <a:spcPct val="100000"/>
              </a:lnSpc>
              <a:spcBef>
                <a:spcPts val="105"/>
              </a:spcBef>
            </a:pPr>
            <a:r>
              <a:rPr sz="1100" spc="-50" dirty="0">
                <a:solidFill>
                  <a:srgbClr val="585858"/>
                </a:solidFill>
                <a:latin typeface="Calibri"/>
                <a:cs typeface="Calibri"/>
              </a:rPr>
              <a:t>3</a:t>
            </a:r>
            <a:endParaRPr sz="1100">
              <a:latin typeface="Calibri"/>
              <a:cs typeface="Calibri"/>
            </a:endParaRPr>
          </a:p>
        </p:txBody>
      </p:sp>
      <p:sp>
        <p:nvSpPr>
          <p:cNvPr id="67" name="object 67"/>
          <p:cNvSpPr/>
          <p:nvPr/>
        </p:nvSpPr>
        <p:spPr>
          <a:xfrm>
            <a:off x="10306811" y="3659123"/>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ECADFF"/>
          </a:solidFill>
        </p:spPr>
        <p:txBody>
          <a:bodyPr wrap="square" lIns="0" tIns="0" rIns="0" bIns="0" rtlCol="0"/>
          <a:lstStyle/>
          <a:p>
            <a:endParaRPr/>
          </a:p>
        </p:txBody>
      </p:sp>
      <p:sp>
        <p:nvSpPr>
          <p:cNvPr id="68" name="object 68"/>
          <p:cNvSpPr txBox="1"/>
          <p:nvPr/>
        </p:nvSpPr>
        <p:spPr>
          <a:xfrm>
            <a:off x="10406253" y="3584194"/>
            <a:ext cx="96520" cy="193675"/>
          </a:xfrm>
          <a:prstGeom prst="rect">
            <a:avLst/>
          </a:prstGeom>
        </p:spPr>
        <p:txBody>
          <a:bodyPr vert="horz" wrap="square" lIns="0" tIns="13335" rIns="0" bIns="0" rtlCol="0">
            <a:spAutoFit/>
          </a:bodyPr>
          <a:lstStyle/>
          <a:p>
            <a:pPr marL="12700">
              <a:lnSpc>
                <a:spcPct val="100000"/>
              </a:lnSpc>
              <a:spcBef>
                <a:spcPts val="105"/>
              </a:spcBef>
            </a:pPr>
            <a:r>
              <a:rPr sz="1100" spc="-50" dirty="0">
                <a:solidFill>
                  <a:srgbClr val="585858"/>
                </a:solidFill>
                <a:latin typeface="Calibri"/>
                <a:cs typeface="Calibri"/>
              </a:rPr>
              <a:t>2</a:t>
            </a:r>
            <a:endParaRPr sz="1100">
              <a:latin typeface="Calibri"/>
              <a:cs typeface="Calibri"/>
            </a:endParaRPr>
          </a:p>
        </p:txBody>
      </p:sp>
      <p:sp>
        <p:nvSpPr>
          <p:cNvPr id="69" name="object 69"/>
          <p:cNvSpPr/>
          <p:nvPr/>
        </p:nvSpPr>
        <p:spPr>
          <a:xfrm>
            <a:off x="10306811" y="3950208"/>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13E6FF"/>
          </a:solidFill>
        </p:spPr>
        <p:txBody>
          <a:bodyPr wrap="square" lIns="0" tIns="0" rIns="0" bIns="0" rtlCol="0"/>
          <a:lstStyle/>
          <a:p>
            <a:endParaRPr/>
          </a:p>
        </p:txBody>
      </p:sp>
      <p:sp>
        <p:nvSpPr>
          <p:cNvPr id="70" name="object 70"/>
          <p:cNvSpPr txBox="1"/>
          <p:nvPr/>
        </p:nvSpPr>
        <p:spPr>
          <a:xfrm>
            <a:off x="10406253" y="3876294"/>
            <a:ext cx="96520" cy="193675"/>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585858"/>
                </a:solidFill>
                <a:latin typeface="Calibri"/>
                <a:cs typeface="Calibri"/>
              </a:rPr>
              <a:t>1</a:t>
            </a:r>
            <a:endParaRPr sz="1100">
              <a:latin typeface="Calibri"/>
              <a:cs typeface="Calibri"/>
            </a:endParaRPr>
          </a:p>
        </p:txBody>
      </p:sp>
      <p:sp>
        <p:nvSpPr>
          <p:cNvPr id="71" name="object 71"/>
          <p:cNvSpPr/>
          <p:nvPr/>
        </p:nvSpPr>
        <p:spPr>
          <a:xfrm>
            <a:off x="10306811" y="4242815"/>
            <a:ext cx="78105" cy="76200"/>
          </a:xfrm>
          <a:custGeom>
            <a:avLst/>
            <a:gdLst/>
            <a:ahLst/>
            <a:cxnLst/>
            <a:rect l="l" t="t" r="r" b="b"/>
            <a:pathLst>
              <a:path w="78104" h="76200">
                <a:moveTo>
                  <a:pt x="77724" y="0"/>
                </a:moveTo>
                <a:lnTo>
                  <a:pt x="0" y="0"/>
                </a:lnTo>
                <a:lnTo>
                  <a:pt x="0" y="76199"/>
                </a:lnTo>
                <a:lnTo>
                  <a:pt x="77724" y="76199"/>
                </a:lnTo>
                <a:lnTo>
                  <a:pt x="77724" y="0"/>
                </a:lnTo>
                <a:close/>
              </a:path>
            </a:pathLst>
          </a:custGeom>
          <a:solidFill>
            <a:srgbClr val="FF3DB5"/>
          </a:solidFill>
        </p:spPr>
        <p:txBody>
          <a:bodyPr wrap="square" lIns="0" tIns="0" rIns="0" bIns="0" rtlCol="0"/>
          <a:lstStyle/>
          <a:p>
            <a:endParaRPr/>
          </a:p>
        </p:txBody>
      </p:sp>
      <p:sp>
        <p:nvSpPr>
          <p:cNvPr id="72" name="object 72"/>
          <p:cNvSpPr txBox="1"/>
          <p:nvPr/>
        </p:nvSpPr>
        <p:spPr>
          <a:xfrm>
            <a:off x="10406253" y="4168266"/>
            <a:ext cx="96520" cy="193675"/>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585858"/>
                </a:solidFill>
                <a:latin typeface="Calibri"/>
                <a:cs typeface="Calibri"/>
              </a:rPr>
              <a:t>0</a:t>
            </a:r>
            <a:endParaRPr sz="1100">
              <a:latin typeface="Calibri"/>
              <a:cs typeface="Calibri"/>
            </a:endParaRPr>
          </a:p>
        </p:txBody>
      </p:sp>
      <p:pic>
        <p:nvPicPr>
          <p:cNvPr id="73" name="object 73"/>
          <p:cNvPicPr/>
          <p:nvPr/>
        </p:nvPicPr>
        <p:blipFill>
          <a:blip r:embed="rId2" cstate="print"/>
          <a:stretch>
            <a:fillRect/>
          </a:stretch>
        </p:blipFill>
        <p:spPr>
          <a:xfrm>
            <a:off x="10212323" y="2834639"/>
            <a:ext cx="232791" cy="76200"/>
          </a:xfrm>
          <a:prstGeom prst="rect">
            <a:avLst/>
          </a:prstGeom>
        </p:spPr>
      </p:pic>
      <p:sp>
        <p:nvSpPr>
          <p:cNvPr id="74" name="object 74"/>
          <p:cNvSpPr txBox="1"/>
          <p:nvPr/>
        </p:nvSpPr>
        <p:spPr>
          <a:xfrm>
            <a:off x="10466323" y="2770124"/>
            <a:ext cx="1158875" cy="193675"/>
          </a:xfrm>
          <a:prstGeom prst="rect">
            <a:avLst/>
          </a:prstGeom>
        </p:spPr>
        <p:txBody>
          <a:bodyPr vert="horz" wrap="square" lIns="0" tIns="13335" rIns="0" bIns="0" rtlCol="0">
            <a:spAutoFit/>
          </a:bodyPr>
          <a:lstStyle/>
          <a:p>
            <a:pPr marL="12700">
              <a:lnSpc>
                <a:spcPct val="100000"/>
              </a:lnSpc>
              <a:spcBef>
                <a:spcPts val="105"/>
              </a:spcBef>
            </a:pPr>
            <a:r>
              <a:rPr sz="1100" dirty="0">
                <a:solidFill>
                  <a:srgbClr val="AA0046"/>
                </a:solidFill>
                <a:latin typeface="Arial"/>
                <a:cs typeface="Arial"/>
              </a:rPr>
              <a:t>basic</a:t>
            </a:r>
            <a:r>
              <a:rPr sz="1100" spc="-15" dirty="0">
                <a:solidFill>
                  <a:srgbClr val="AA0046"/>
                </a:solidFill>
                <a:latin typeface="Arial"/>
                <a:cs typeface="Arial"/>
              </a:rPr>
              <a:t> </a:t>
            </a:r>
            <a:r>
              <a:rPr sz="1100" dirty="0">
                <a:solidFill>
                  <a:srgbClr val="AA0046"/>
                </a:solidFill>
                <a:latin typeface="Arial"/>
                <a:cs typeface="Arial"/>
              </a:rPr>
              <a:t>asthma</a:t>
            </a:r>
            <a:r>
              <a:rPr sz="1100" spc="-50" dirty="0">
                <a:solidFill>
                  <a:srgbClr val="AA0046"/>
                </a:solidFill>
                <a:latin typeface="Arial"/>
                <a:cs typeface="Arial"/>
              </a:rPr>
              <a:t> </a:t>
            </a:r>
            <a:r>
              <a:rPr sz="1100" spc="-20" dirty="0">
                <a:solidFill>
                  <a:srgbClr val="AA0046"/>
                </a:solidFill>
                <a:latin typeface="Arial"/>
                <a:cs typeface="Arial"/>
              </a:rPr>
              <a:t>care</a:t>
            </a:r>
            <a:endParaRPr sz="1100">
              <a:latin typeface="Arial"/>
              <a:cs typeface="Arial"/>
            </a:endParaRPr>
          </a:p>
        </p:txBody>
      </p:sp>
    </p:spTree>
    <p:extLst>
      <p:ext uri="{BB962C8B-B14F-4D97-AF65-F5344CB8AC3E}">
        <p14:creationId xmlns:p14="http://schemas.microsoft.com/office/powerpoint/2010/main" val="3403489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6446-0CB2-17A0-57DB-9E79DC6F6AF6}"/>
              </a:ext>
            </a:extLst>
          </p:cNvPr>
          <p:cNvSpPr>
            <a:spLocks noGrp="1"/>
          </p:cNvSpPr>
          <p:nvPr>
            <p:ph type="title"/>
          </p:nvPr>
        </p:nvSpPr>
        <p:spPr>
          <a:xfrm>
            <a:off x="413657" y="-135617"/>
            <a:ext cx="10515600" cy="1325563"/>
          </a:xfrm>
        </p:spPr>
        <p:txBody>
          <a:bodyPr/>
          <a:lstStyle/>
          <a:p>
            <a:r>
              <a:rPr lang="en-GB" b="1" dirty="0"/>
              <a:t>Spirometry</a:t>
            </a:r>
          </a:p>
        </p:txBody>
      </p:sp>
      <p:sp>
        <p:nvSpPr>
          <p:cNvPr id="3" name="Content Placeholder 2">
            <a:extLst>
              <a:ext uri="{FF2B5EF4-FFF2-40B4-BE49-F238E27FC236}">
                <a16:creationId xmlns:a16="http://schemas.microsoft.com/office/drawing/2014/main" id="{F177FBBB-9110-5F2C-F02A-7EB2FCA1A470}"/>
              </a:ext>
            </a:extLst>
          </p:cNvPr>
          <p:cNvSpPr>
            <a:spLocks noGrp="1"/>
          </p:cNvSpPr>
          <p:nvPr>
            <p:ph idx="1"/>
          </p:nvPr>
        </p:nvSpPr>
        <p:spPr>
          <a:xfrm>
            <a:off x="413657" y="921203"/>
            <a:ext cx="11778343" cy="5784397"/>
          </a:xfrm>
        </p:spPr>
        <p:txBody>
          <a:bodyPr>
            <a:normAutofit/>
          </a:bodyPr>
          <a:lstStyle/>
          <a:p>
            <a:r>
              <a:rPr lang="en-GB" dirty="0"/>
              <a:t>Access to spirometry is patchy across Wales</a:t>
            </a:r>
          </a:p>
          <a:p>
            <a:r>
              <a:rPr lang="en-GB" dirty="0"/>
              <a:t>Some GP practices are doing spirometry and some are not</a:t>
            </a:r>
          </a:p>
          <a:p>
            <a:r>
              <a:rPr lang="en-GB" dirty="0"/>
              <a:t>Different HB have different solutions to deliver spirometry</a:t>
            </a:r>
          </a:p>
          <a:p>
            <a:r>
              <a:rPr lang="en-GB" dirty="0"/>
              <a:t>There is a lack of data on outcomes</a:t>
            </a:r>
          </a:p>
          <a:p>
            <a:r>
              <a:rPr lang="en-GB" dirty="0"/>
              <a:t>Spirometry (and secondary care lung function tests) are not integrated into WCP, resulting in unnecessary repeated testing</a:t>
            </a:r>
          </a:p>
          <a:p>
            <a:r>
              <a:rPr lang="en-GB" dirty="0"/>
              <a:t>The Respiratory Strategic Network sent out a spirometry survey to every practice in Wales in February 2024. The survey closed in May 2024 with the following results –</a:t>
            </a:r>
          </a:p>
          <a:p>
            <a:r>
              <a:rPr lang="en-GB" dirty="0"/>
              <a:t>310 practices out of 387 responded (</a:t>
            </a:r>
            <a:r>
              <a:rPr lang="en-GB" b="1" dirty="0"/>
              <a:t>80.1% response rate</a:t>
            </a:r>
            <a:r>
              <a:rPr lang="en-GB" dirty="0"/>
              <a:t>)</a:t>
            </a:r>
          </a:p>
          <a:p>
            <a:r>
              <a:rPr lang="en-GB" dirty="0"/>
              <a:t>58.4% are doing spirometry</a:t>
            </a:r>
          </a:p>
          <a:p>
            <a:r>
              <a:rPr lang="en-GB" dirty="0"/>
              <a:t>41.6% are not doing spirometry, of these 54.3% are getting it done elsewhere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439145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7061542-79D6-7230-1857-88B37B537481}"/>
              </a:ext>
            </a:extLst>
          </p:cNvPr>
          <p:cNvGraphicFramePr>
            <a:graphicFrameLocks noGrp="1"/>
          </p:cNvGraphicFramePr>
          <p:nvPr>
            <p:ph idx="1"/>
            <p:extLst>
              <p:ext uri="{D42A27DB-BD31-4B8C-83A1-F6EECF244321}">
                <p14:modId xmlns:p14="http://schemas.microsoft.com/office/powerpoint/2010/main" val="2915662467"/>
              </p:ext>
            </p:extLst>
          </p:nvPr>
        </p:nvGraphicFramePr>
        <p:xfrm>
          <a:off x="348343" y="649968"/>
          <a:ext cx="11495314" cy="51521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3696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A5F75-CC59-3DEB-A0D7-A01F52198158}"/>
              </a:ext>
            </a:extLst>
          </p:cNvPr>
          <p:cNvSpPr>
            <a:spLocks noGrp="1"/>
          </p:cNvSpPr>
          <p:nvPr>
            <p:ph type="title"/>
          </p:nvPr>
        </p:nvSpPr>
        <p:spPr/>
        <p:txBody>
          <a:bodyPr/>
          <a:lstStyle/>
          <a:p>
            <a:r>
              <a:rPr lang="en-GB" b="1" dirty="0"/>
              <a:t>Spirometry next steps </a:t>
            </a:r>
          </a:p>
        </p:txBody>
      </p:sp>
      <p:sp>
        <p:nvSpPr>
          <p:cNvPr id="3" name="Content Placeholder 2">
            <a:extLst>
              <a:ext uri="{FF2B5EF4-FFF2-40B4-BE49-F238E27FC236}">
                <a16:creationId xmlns:a16="http://schemas.microsoft.com/office/drawing/2014/main" id="{C22F8AE7-9E31-29CB-D0B9-2BB94B37BBF2}"/>
              </a:ext>
            </a:extLst>
          </p:cNvPr>
          <p:cNvSpPr>
            <a:spLocks noGrp="1"/>
          </p:cNvSpPr>
          <p:nvPr>
            <p:ph idx="1"/>
          </p:nvPr>
        </p:nvSpPr>
        <p:spPr/>
        <p:txBody>
          <a:bodyPr/>
          <a:lstStyle/>
          <a:p>
            <a:r>
              <a:rPr lang="en-GB" dirty="0"/>
              <a:t>A robust solution to provide spirometry not just for new patients, but to correctly diagnose existing patients on lists needs to be provided</a:t>
            </a:r>
          </a:p>
          <a:p>
            <a:r>
              <a:rPr lang="en-GB" dirty="0"/>
              <a:t>A mixed model where practices that want to provide spirometry should be encouraged to do so, whilst others that can’t have a service that they can refer to</a:t>
            </a:r>
          </a:p>
          <a:p>
            <a:r>
              <a:rPr lang="en-GB" dirty="0"/>
              <a:t>Spirometry results must be uploaded to WCP</a:t>
            </a:r>
          </a:p>
          <a:p>
            <a:r>
              <a:rPr lang="en-GB" dirty="0"/>
              <a:t>Move away from primary/secondary care debate to a HB </a:t>
            </a:r>
            <a:r>
              <a:rPr lang="en-GB" dirty="0" err="1"/>
              <a:t>responsiblty</a:t>
            </a:r>
            <a:r>
              <a:rPr lang="en-GB" dirty="0"/>
              <a:t> to provide the service.</a:t>
            </a:r>
          </a:p>
        </p:txBody>
      </p:sp>
    </p:spTree>
    <p:extLst>
      <p:ext uri="{BB962C8B-B14F-4D97-AF65-F5344CB8AC3E}">
        <p14:creationId xmlns:p14="http://schemas.microsoft.com/office/powerpoint/2010/main" val="1314270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A5F75-CC59-3DEB-A0D7-A01F52198158}"/>
              </a:ext>
            </a:extLst>
          </p:cNvPr>
          <p:cNvSpPr>
            <a:spLocks noGrp="1"/>
          </p:cNvSpPr>
          <p:nvPr>
            <p:ph type="title"/>
          </p:nvPr>
        </p:nvSpPr>
        <p:spPr/>
        <p:txBody>
          <a:bodyPr/>
          <a:lstStyle/>
          <a:p>
            <a:r>
              <a:rPr kumimoji="0" lang="en-GB" sz="4400" b="1" i="0" u="none" strike="noStrike" kern="1200" cap="none" spc="0" normalizeH="0" baseline="0" noProof="0" dirty="0">
                <a:ln>
                  <a:noFill/>
                </a:ln>
                <a:solidFill>
                  <a:prstClr val="black"/>
                </a:solidFill>
                <a:effectLst/>
                <a:uLnTx/>
                <a:uFillTx/>
                <a:latin typeface="Calibri Light" panose="020F0302020204030204"/>
                <a:ea typeface="+mj-ea"/>
                <a:cs typeface="+mj-cs"/>
              </a:rPr>
              <a:t>Break out session 1: Priorities </a:t>
            </a:r>
            <a:endParaRPr lang="en-GB" b="1" dirty="0"/>
          </a:p>
        </p:txBody>
      </p:sp>
      <p:sp>
        <p:nvSpPr>
          <p:cNvPr id="3" name="Content Placeholder 2">
            <a:extLst>
              <a:ext uri="{FF2B5EF4-FFF2-40B4-BE49-F238E27FC236}">
                <a16:creationId xmlns:a16="http://schemas.microsoft.com/office/drawing/2014/main" id="{C22F8AE7-9E31-29CB-D0B9-2BB94B37BBF2}"/>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What do you think the priorities should be for the Network ?</a:t>
            </a:r>
          </a:p>
          <a:p>
            <a:endParaRPr lang="en-GB" dirty="0"/>
          </a:p>
        </p:txBody>
      </p:sp>
    </p:spTree>
    <p:extLst>
      <p:ext uri="{BB962C8B-B14F-4D97-AF65-F5344CB8AC3E}">
        <p14:creationId xmlns:p14="http://schemas.microsoft.com/office/powerpoint/2010/main" val="3744675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A5F75-CC59-3DEB-A0D7-A01F52198158}"/>
              </a:ext>
            </a:extLst>
          </p:cNvPr>
          <p:cNvSpPr>
            <a:spLocks noGrp="1"/>
          </p:cNvSpPr>
          <p:nvPr>
            <p:ph type="title"/>
          </p:nvPr>
        </p:nvSpPr>
        <p:spPr/>
        <p:txBody>
          <a:bodyPr/>
          <a:lstStyle/>
          <a:p>
            <a:r>
              <a:rPr kumimoji="0" lang="en-GB" sz="4400" b="1" i="0" u="none" strike="noStrike" kern="1200" cap="none" spc="0" normalizeH="0" baseline="0" noProof="0" dirty="0">
                <a:ln>
                  <a:noFill/>
                </a:ln>
                <a:solidFill>
                  <a:prstClr val="black"/>
                </a:solidFill>
                <a:effectLst/>
                <a:uLnTx/>
                <a:uFillTx/>
                <a:latin typeface="Calibri Light" panose="020F0302020204030204"/>
                <a:ea typeface="+mj-ea"/>
                <a:cs typeface="+mj-cs"/>
              </a:rPr>
              <a:t>Break out session 2: Top 3 priorities and measuring outcomes</a:t>
            </a:r>
            <a:endParaRPr lang="en-GB" b="1" dirty="0"/>
          </a:p>
        </p:txBody>
      </p:sp>
      <p:sp>
        <p:nvSpPr>
          <p:cNvPr id="3" name="Content Placeholder 2">
            <a:extLst>
              <a:ext uri="{FF2B5EF4-FFF2-40B4-BE49-F238E27FC236}">
                <a16:creationId xmlns:a16="http://schemas.microsoft.com/office/drawing/2014/main" id="{C22F8AE7-9E31-29CB-D0B9-2BB94B37BBF2}"/>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Out of the priorities agreed in the first session , what should be the Top 3?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How will we measure the outcomes of the top 3 priorities? </a:t>
            </a:r>
          </a:p>
          <a:p>
            <a:endParaRPr lang="en-GB" dirty="0"/>
          </a:p>
        </p:txBody>
      </p:sp>
    </p:spTree>
    <p:extLst>
      <p:ext uri="{BB962C8B-B14F-4D97-AF65-F5344CB8AC3E}">
        <p14:creationId xmlns:p14="http://schemas.microsoft.com/office/powerpoint/2010/main" val="3427080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Aims of Today</a:t>
            </a:r>
          </a:p>
        </p:txBody>
      </p:sp>
      <p:sp>
        <p:nvSpPr>
          <p:cNvPr id="5" name="Content Placeholder 4"/>
          <p:cNvSpPr>
            <a:spLocks noGrp="1"/>
          </p:cNvSpPr>
          <p:nvPr>
            <p:ph idx="1"/>
          </p:nvPr>
        </p:nvSpPr>
        <p:spPr/>
        <p:txBody>
          <a:bodyPr>
            <a:normAutofit lnSpcReduction="10000"/>
          </a:bodyPr>
          <a:lstStyle/>
          <a:p>
            <a:r>
              <a:rPr lang="en-GB" dirty="0"/>
              <a:t>Introduce the National Clinical Network Team</a:t>
            </a:r>
          </a:p>
          <a:p>
            <a:r>
              <a:rPr lang="en-GB" dirty="0"/>
              <a:t>Describe how do we want to develop Respiratory Services across wales </a:t>
            </a:r>
          </a:p>
          <a:p>
            <a:pPr lvl="1"/>
            <a:r>
              <a:rPr lang="en-GB" dirty="0"/>
              <a:t>Where are we not delivering against agreed pathways </a:t>
            </a:r>
          </a:p>
          <a:p>
            <a:pPr lvl="1"/>
            <a:r>
              <a:rPr lang="en-GB" dirty="0"/>
              <a:t>How we prioritise with those within sub speciality areas and then with respiratory care ?</a:t>
            </a:r>
          </a:p>
          <a:p>
            <a:pPr lvl="1"/>
            <a:r>
              <a:rPr lang="en-GB" dirty="0"/>
              <a:t>Left shift services </a:t>
            </a:r>
          </a:p>
          <a:p>
            <a:r>
              <a:rPr lang="en-GB" dirty="0"/>
              <a:t>How do start to report meaningful KPI’s, outcomes </a:t>
            </a:r>
          </a:p>
          <a:p>
            <a:pPr lvl="1"/>
            <a:r>
              <a:rPr lang="en-GB" dirty="0"/>
              <a:t>Data rich information poor </a:t>
            </a:r>
          </a:p>
          <a:p>
            <a:pPr lvl="1"/>
            <a:r>
              <a:rPr lang="en-GB" dirty="0"/>
              <a:t>How do identify some key metrics across key areas </a:t>
            </a:r>
          </a:p>
          <a:p>
            <a:pPr lvl="1"/>
            <a:r>
              <a:rPr lang="en-GB" dirty="0"/>
              <a:t>How do we start to collect PROM’s </a:t>
            </a:r>
          </a:p>
          <a:p>
            <a:pPr marL="457200" lvl="1" indent="0">
              <a:buNone/>
            </a:pPr>
            <a:endParaRPr lang="en-GB" dirty="0"/>
          </a:p>
          <a:p>
            <a:pPr marL="457200" lvl="1" indent="0">
              <a:buNone/>
            </a:pPr>
            <a:endParaRPr lang="en-GB" dirty="0"/>
          </a:p>
        </p:txBody>
      </p:sp>
    </p:spTree>
    <p:extLst>
      <p:ext uri="{BB962C8B-B14F-4D97-AF65-F5344CB8AC3E}">
        <p14:creationId xmlns:p14="http://schemas.microsoft.com/office/powerpoint/2010/main" val="2736479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Quality statement</a:t>
            </a:r>
            <a:br>
              <a:rPr lang="en-GB" b="1" dirty="0"/>
            </a:br>
            <a:endParaRPr lang="en-GB" dirty="0"/>
          </a:p>
        </p:txBody>
      </p:sp>
      <p:sp>
        <p:nvSpPr>
          <p:cNvPr id="3" name="Content Placeholder 2"/>
          <p:cNvSpPr>
            <a:spLocks noGrp="1"/>
          </p:cNvSpPr>
          <p:nvPr>
            <p:ph idx="1"/>
          </p:nvPr>
        </p:nvSpPr>
        <p:spPr/>
        <p:txBody>
          <a:bodyPr>
            <a:normAutofit fontScale="77500" lnSpcReduction="20000"/>
          </a:bodyPr>
          <a:lstStyle/>
          <a:p>
            <a:r>
              <a:rPr lang="en-GB" b="1" dirty="0"/>
              <a:t>Equitable</a:t>
            </a:r>
          </a:p>
          <a:p>
            <a:r>
              <a:rPr lang="en-GB" dirty="0"/>
              <a:t>The Respiratory Health Implementation Group develops national datasets to support clinical decision making and improve local planning of respiratory disease services for adults and children and young people.</a:t>
            </a:r>
          </a:p>
          <a:p>
            <a:r>
              <a:rPr lang="en-GB" dirty="0"/>
              <a:t>The Respiratory Health Implementation Group develops and maintains national guidance, pathways and tools (including PROMs) to support health boards deliver consistent and excellent respiratory disease care. </a:t>
            </a:r>
          </a:p>
          <a:p>
            <a:r>
              <a:rPr lang="en-GB" dirty="0"/>
              <a:t>Health boards provide (or commission) specialist multi-professional teams, competent in the management of adult chronic respiratory disease (including tuberculosis, interstitial disease, COPD, asthma, sleep disordered breathing, and the delivery of oxygen therapy), that are appropriately resourced to meet the needs of their population.</a:t>
            </a:r>
          </a:p>
          <a:p>
            <a:r>
              <a:rPr lang="en-GB" dirty="0"/>
              <a:t>Health boards commission (or provide) regional specialist multi-professional teams competent in the management of chronic respiratory disease among children and young people.</a:t>
            </a:r>
          </a:p>
          <a:p>
            <a:endParaRPr lang="en-GB" dirty="0"/>
          </a:p>
        </p:txBody>
      </p:sp>
    </p:spTree>
    <p:extLst>
      <p:ext uri="{BB962C8B-B14F-4D97-AF65-F5344CB8AC3E}">
        <p14:creationId xmlns:p14="http://schemas.microsoft.com/office/powerpoint/2010/main" val="3479699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Safe</a:t>
            </a:r>
            <a:br>
              <a:rPr lang="en-GB" b="1" dirty="0"/>
            </a:br>
            <a:endParaRPr lang="en-GB" dirty="0"/>
          </a:p>
        </p:txBody>
      </p:sp>
      <p:sp>
        <p:nvSpPr>
          <p:cNvPr id="3" name="Content Placeholder 2"/>
          <p:cNvSpPr>
            <a:spLocks noGrp="1"/>
          </p:cNvSpPr>
          <p:nvPr>
            <p:ph idx="1"/>
          </p:nvPr>
        </p:nvSpPr>
        <p:spPr/>
        <p:txBody>
          <a:bodyPr>
            <a:normAutofit fontScale="92500" lnSpcReduction="10000"/>
          </a:bodyPr>
          <a:lstStyle/>
          <a:p>
            <a:r>
              <a:rPr lang="en-GB" dirty="0"/>
              <a:t>Health boards, as appropriate, admit patients with more severe single organ respiratory failure to a respiratory support unit (RSU), or intensive care unit, with staffing and equipment that meets national guidelines.</a:t>
            </a:r>
          </a:p>
          <a:p>
            <a:r>
              <a:rPr lang="en-GB" dirty="0"/>
              <a:t>Health boards provide (or commission) difficult-asthma services for people with severe or uncontrolled disease, which collaborate at national level to ensure consistency of provision and appropriate access to biologic therapy.</a:t>
            </a:r>
          </a:p>
          <a:p>
            <a:r>
              <a:rPr lang="en-GB" dirty="0"/>
              <a:t>Health boards take part in national clinical audit for respiratory disease and apply quality improvement methodology and national quality improvement resources in response to the findings.</a:t>
            </a:r>
          </a:p>
          <a:p>
            <a:r>
              <a:rPr lang="en-GB" dirty="0"/>
              <a:t>All patients considered for long-term oxygen therapy at home should have a standard assessment in line with British Thoracic Society guidance.</a:t>
            </a:r>
          </a:p>
          <a:p>
            <a:endParaRPr lang="en-GB" dirty="0"/>
          </a:p>
        </p:txBody>
      </p:sp>
    </p:spTree>
    <p:extLst>
      <p:ext uri="{BB962C8B-B14F-4D97-AF65-F5344CB8AC3E}">
        <p14:creationId xmlns:p14="http://schemas.microsoft.com/office/powerpoint/2010/main" val="599044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Effective</a:t>
            </a:r>
            <a:br>
              <a:rPr lang="en-GB" b="1" dirty="0"/>
            </a:br>
            <a:endParaRPr lang="en-GB" dirty="0"/>
          </a:p>
        </p:txBody>
      </p:sp>
      <p:sp>
        <p:nvSpPr>
          <p:cNvPr id="3" name="Content Placeholder 2"/>
          <p:cNvSpPr>
            <a:spLocks noGrp="1"/>
          </p:cNvSpPr>
          <p:nvPr>
            <p:ph idx="1"/>
          </p:nvPr>
        </p:nvSpPr>
        <p:spPr>
          <a:xfrm>
            <a:off x="838200" y="1429789"/>
            <a:ext cx="10515600" cy="4747174"/>
          </a:xfrm>
        </p:spPr>
        <p:txBody>
          <a:bodyPr>
            <a:normAutofit fontScale="85000" lnSpcReduction="10000"/>
          </a:bodyPr>
          <a:lstStyle/>
          <a:p>
            <a:r>
              <a:rPr lang="en-GB" dirty="0"/>
              <a:t>Adults affected by chronic respiratory disease, where appropriate, receive routine care and review in primary and community care by a healthcare professional who is competent in the management of the patient’s respiratory condition.</a:t>
            </a:r>
          </a:p>
          <a:p>
            <a:r>
              <a:rPr lang="en-GB" dirty="0"/>
              <a:t>People with respiratory disease, and parents of children with respiratory disease, who use tobacco should be given brief cessation advice, offered Nicotine Replacement Therapy, and referred to smoking cessation services.</a:t>
            </a:r>
          </a:p>
          <a:p>
            <a:r>
              <a:rPr lang="en-GB" dirty="0"/>
              <a:t>People with chronic respiratory disease are offered their routine vaccinations to reduce their risk of exacerbation and hospitalisation.</a:t>
            </a:r>
          </a:p>
          <a:p>
            <a:r>
              <a:rPr lang="en-GB" dirty="0"/>
              <a:t>Health boards and trusts collaborate with academic and industry partners, such as Respiratory Innovation Wales, to accelerate research activity and innovation in respiratory medicine.</a:t>
            </a:r>
          </a:p>
          <a:p>
            <a:r>
              <a:rPr lang="en-GB" dirty="0"/>
              <a:t>Health boards have a nominated clinical and corporate lead for tuberculosis and a local plan for prevention and control, to ensure services can deal with complex case management and respond to any incidents or outbreaks.</a:t>
            </a:r>
          </a:p>
          <a:p>
            <a:endParaRPr lang="en-GB" dirty="0"/>
          </a:p>
        </p:txBody>
      </p:sp>
    </p:spTree>
    <p:extLst>
      <p:ext uri="{BB962C8B-B14F-4D97-AF65-F5344CB8AC3E}">
        <p14:creationId xmlns:p14="http://schemas.microsoft.com/office/powerpoint/2010/main" val="307730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1F1F1F"/>
                </a:solidFill>
                <a:latin typeface="Arial" panose="020B0604020202020204" pitchFamily="34" charset="0"/>
              </a:rPr>
              <a:t>Efficient</a:t>
            </a:r>
            <a:br>
              <a:rPr lang="en-GB" b="1" dirty="0">
                <a:solidFill>
                  <a:srgbClr val="1F1F1F"/>
                </a:solidFill>
                <a:latin typeface="Arial" panose="020B0604020202020204" pitchFamily="34" charset="0"/>
              </a:rPr>
            </a:br>
            <a:endParaRPr lang="en-GB" dirty="0"/>
          </a:p>
        </p:txBody>
      </p:sp>
      <p:sp>
        <p:nvSpPr>
          <p:cNvPr id="4" name="Rectangle 3"/>
          <p:cNvSpPr/>
          <p:nvPr/>
        </p:nvSpPr>
        <p:spPr>
          <a:xfrm>
            <a:off x="698270" y="1354975"/>
            <a:ext cx="10327640" cy="6001643"/>
          </a:xfrm>
          <a:prstGeom prst="rect">
            <a:avLst/>
          </a:prstGeom>
        </p:spPr>
        <p:txBody>
          <a:bodyPr wrap="square">
            <a:spAutoFit/>
          </a:bodyPr>
          <a:lstStyle/>
          <a:p>
            <a:pPr>
              <a:buFont typeface="Arial" panose="020B0604020202020204" pitchFamily="34" charset="0"/>
              <a:buChar char="•"/>
            </a:pPr>
            <a:r>
              <a:rPr lang="en-GB" sz="2400" dirty="0">
                <a:solidFill>
                  <a:srgbClr val="1F1F1F"/>
                </a:solidFill>
              </a:rPr>
              <a:t>People presenting multiple times to hospital with airways disease are supported by an appropriate member of a multi-professional team to improve disease control and reduce their risk of further unscheduled care admissions.</a:t>
            </a:r>
          </a:p>
          <a:p>
            <a:pPr>
              <a:buFont typeface="Arial" panose="020B0604020202020204" pitchFamily="34" charset="0"/>
              <a:buChar char="•"/>
            </a:pPr>
            <a:endParaRPr lang="en-GB" sz="2400" dirty="0">
              <a:solidFill>
                <a:srgbClr val="1F1F1F"/>
              </a:solidFill>
            </a:endParaRPr>
          </a:p>
          <a:p>
            <a:pPr>
              <a:buFont typeface="Arial" panose="020B0604020202020204" pitchFamily="34" charset="0"/>
              <a:buChar char="•"/>
            </a:pPr>
            <a:r>
              <a:rPr lang="en-GB" sz="2400" dirty="0">
                <a:solidFill>
                  <a:srgbClr val="1F1F1F"/>
                </a:solidFill>
              </a:rPr>
              <a:t>New COPD patients, and those already on a COPD register, have coded evidence in the clinical record of spirometry, performed by an appropriately trained healthcare professional.</a:t>
            </a:r>
          </a:p>
          <a:p>
            <a:pPr>
              <a:buFont typeface="Arial" panose="020B0604020202020204" pitchFamily="34" charset="0"/>
              <a:buChar char="•"/>
            </a:pPr>
            <a:r>
              <a:rPr lang="en-GB" sz="2400" dirty="0">
                <a:solidFill>
                  <a:srgbClr val="1F1F1F"/>
                </a:solidFill>
              </a:rPr>
              <a:t>New asthma patients, and those already on an asthma register, have coded evidence of disease according to the national guideline.</a:t>
            </a:r>
          </a:p>
          <a:p>
            <a:pPr>
              <a:buFont typeface="Arial" panose="020B0604020202020204" pitchFamily="34" charset="0"/>
              <a:buChar char="•"/>
            </a:pPr>
            <a:endParaRPr lang="en-GB" sz="2400" dirty="0">
              <a:solidFill>
                <a:srgbClr val="1F1F1F"/>
              </a:solidFill>
            </a:endParaRPr>
          </a:p>
          <a:p>
            <a:pPr>
              <a:buFont typeface="Arial" panose="020B0604020202020204" pitchFamily="34" charset="0"/>
              <a:buChar char="•"/>
            </a:pPr>
            <a:r>
              <a:rPr lang="en-GB" sz="2400" dirty="0">
                <a:solidFill>
                  <a:srgbClr val="1F1F1F"/>
                </a:solidFill>
              </a:rPr>
              <a:t>Medicine usage reviews support individualised and appropriate changes in prescribing practice, increasing the prescribing of lower global warming potential inhalers as a percentage of total inhaler prescribing and reducing the use of SABA and long-term oral steroid prescribing.</a:t>
            </a:r>
          </a:p>
          <a:p>
            <a:br>
              <a:rPr lang="en-GB" sz="2400" dirty="0"/>
            </a:br>
            <a:endParaRPr lang="en-GB" sz="2400" dirty="0"/>
          </a:p>
        </p:txBody>
      </p:sp>
    </p:spTree>
    <p:extLst>
      <p:ext uri="{BB962C8B-B14F-4D97-AF65-F5344CB8AC3E}">
        <p14:creationId xmlns:p14="http://schemas.microsoft.com/office/powerpoint/2010/main" val="3160241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Person-centred</a:t>
            </a:r>
            <a:br>
              <a:rPr lang="en-GB" b="1" dirty="0"/>
            </a:br>
            <a:endParaRPr lang="en-GB" dirty="0"/>
          </a:p>
        </p:txBody>
      </p:sp>
      <p:sp>
        <p:nvSpPr>
          <p:cNvPr id="3" name="Content Placeholder 2"/>
          <p:cNvSpPr>
            <a:spLocks noGrp="1"/>
          </p:cNvSpPr>
          <p:nvPr>
            <p:ph idx="1"/>
          </p:nvPr>
        </p:nvSpPr>
        <p:spPr/>
        <p:txBody>
          <a:bodyPr/>
          <a:lstStyle/>
          <a:p>
            <a:r>
              <a:rPr lang="en-GB" dirty="0"/>
              <a:t>Spirometry should be available to patients over the age of 12 in primary or community care and results should be available to all relevant clinical teams through the Welsh Clinical Portal and independent contractor systems. </a:t>
            </a:r>
          </a:p>
          <a:p>
            <a:r>
              <a:rPr lang="en-GB" dirty="0"/>
              <a:t>Patient apps are offered to all patients with asthma and COPD – or parents of children with asthma – as a digital patient self-management plan.</a:t>
            </a:r>
          </a:p>
          <a:p>
            <a:r>
              <a:rPr lang="en-GB" dirty="0"/>
              <a:t>Provide access to appropriate rehabilitation opportunities, including social prescribing, exercise referral and pulmonary rehabilitation services; and to peer-support groups, including from the third sector</a:t>
            </a:r>
          </a:p>
          <a:p>
            <a:endParaRPr lang="en-GB" dirty="0"/>
          </a:p>
        </p:txBody>
      </p:sp>
    </p:spTree>
    <p:extLst>
      <p:ext uri="{BB962C8B-B14F-4D97-AF65-F5344CB8AC3E}">
        <p14:creationId xmlns:p14="http://schemas.microsoft.com/office/powerpoint/2010/main" val="136203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Timely</a:t>
            </a:r>
            <a:br>
              <a:rPr lang="en-GB" b="1" dirty="0"/>
            </a:br>
            <a:endParaRPr lang="en-GB" dirty="0"/>
          </a:p>
        </p:txBody>
      </p:sp>
      <p:sp>
        <p:nvSpPr>
          <p:cNvPr id="3" name="Content Placeholder 2"/>
          <p:cNvSpPr>
            <a:spLocks noGrp="1"/>
          </p:cNvSpPr>
          <p:nvPr>
            <p:ph idx="1"/>
          </p:nvPr>
        </p:nvSpPr>
        <p:spPr/>
        <p:txBody>
          <a:bodyPr/>
          <a:lstStyle/>
          <a:p>
            <a:r>
              <a:rPr lang="en-GB" dirty="0"/>
              <a:t>All patients admitted to hospital with a primary respiratory illness are seen by a respiratory specialist within 24 hours.</a:t>
            </a:r>
          </a:p>
          <a:p>
            <a:r>
              <a:rPr lang="en-GB" dirty="0"/>
              <a:t>All patients requiring non-invasive ventilation receive it within two hours of arrival at hospital and, as appropriate, are managed in a respiratory support unit or intensive care unit.</a:t>
            </a:r>
          </a:p>
          <a:p>
            <a:r>
              <a:rPr lang="en-GB" dirty="0"/>
              <a:t>Health boards and Trusts plan for seasonal variation in acute respiratory exacerbations and provide rapid access, community-based services, to avoid unnecessary admissions.</a:t>
            </a:r>
          </a:p>
          <a:p>
            <a:pPr marL="0" indent="0">
              <a:buNone/>
            </a:pPr>
            <a:endParaRPr lang="en-GB" dirty="0"/>
          </a:p>
        </p:txBody>
      </p:sp>
    </p:spTree>
    <p:extLst>
      <p:ext uri="{BB962C8B-B14F-4D97-AF65-F5344CB8AC3E}">
        <p14:creationId xmlns:p14="http://schemas.microsoft.com/office/powerpoint/2010/main" val="426567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317880" y="476823"/>
            <a:ext cx="10515600" cy="689291"/>
          </a:xfrm>
          <a:prstGeom prst="rect">
            <a:avLst/>
          </a:prstGeom>
        </p:spPr>
        <p:txBody>
          <a:bodyPr vert="horz" wrap="square" lIns="0" tIns="12065" rIns="0" bIns="0" rtlCol="0">
            <a:spAutoFit/>
          </a:bodyPr>
          <a:lstStyle/>
          <a:p>
            <a:pPr marL="480695">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81" name="object 81"/>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9</a:t>
            </a:fld>
            <a:endParaRPr spc="-25" dirty="0"/>
          </a:p>
        </p:txBody>
      </p:sp>
      <p:sp>
        <p:nvSpPr>
          <p:cNvPr id="3" name="object 3"/>
          <p:cNvSpPr txBox="1"/>
          <p:nvPr/>
        </p:nvSpPr>
        <p:spPr>
          <a:xfrm>
            <a:off x="827328" y="1760661"/>
            <a:ext cx="4432300" cy="695960"/>
          </a:xfrm>
          <a:prstGeom prst="rect">
            <a:avLst/>
          </a:prstGeom>
        </p:spPr>
        <p:txBody>
          <a:bodyPr vert="horz" wrap="square" lIns="0" tIns="42545" rIns="0" bIns="0" rtlCol="0">
            <a:spAutoFit/>
          </a:bodyPr>
          <a:lstStyle/>
          <a:p>
            <a:pPr marL="12700">
              <a:lnSpc>
                <a:spcPct val="100000"/>
              </a:lnSpc>
              <a:spcBef>
                <a:spcPts val="335"/>
              </a:spcBef>
            </a:pPr>
            <a:r>
              <a:rPr sz="2000" dirty="0">
                <a:latin typeface="Calibri"/>
                <a:cs typeface="Calibri"/>
              </a:rPr>
              <a:t>Only</a:t>
            </a:r>
            <a:r>
              <a:rPr sz="2000" spc="-70" dirty="0">
                <a:latin typeface="Calibri"/>
                <a:cs typeface="Calibri"/>
              </a:rPr>
              <a:t> </a:t>
            </a:r>
            <a:r>
              <a:rPr sz="2000" dirty="0">
                <a:latin typeface="Calibri"/>
                <a:cs typeface="Calibri"/>
              </a:rPr>
              <a:t>1</a:t>
            </a:r>
            <a:r>
              <a:rPr sz="2000" spc="-40" dirty="0">
                <a:latin typeface="Calibri"/>
                <a:cs typeface="Calibri"/>
              </a:rPr>
              <a:t> </a:t>
            </a:r>
            <a:r>
              <a:rPr sz="2000" dirty="0">
                <a:latin typeface="Calibri"/>
                <a:cs typeface="Calibri"/>
              </a:rPr>
              <a:t>in</a:t>
            </a:r>
            <a:r>
              <a:rPr sz="2000" spc="-45" dirty="0">
                <a:latin typeface="Calibri"/>
                <a:cs typeface="Calibri"/>
              </a:rPr>
              <a:t> </a:t>
            </a:r>
            <a:r>
              <a:rPr sz="2000" dirty="0">
                <a:latin typeface="Calibri"/>
                <a:cs typeface="Calibri"/>
              </a:rPr>
              <a:t>5</a:t>
            </a:r>
            <a:r>
              <a:rPr sz="2000" spc="-50" dirty="0">
                <a:latin typeface="Calibri"/>
                <a:cs typeface="Calibri"/>
              </a:rPr>
              <a:t> </a:t>
            </a:r>
            <a:r>
              <a:rPr sz="2000" dirty="0">
                <a:latin typeface="Calibri"/>
                <a:cs typeface="Calibri"/>
              </a:rPr>
              <a:t>respondents</a:t>
            </a:r>
            <a:r>
              <a:rPr sz="2000" spc="-40" dirty="0">
                <a:latin typeface="Calibri"/>
                <a:cs typeface="Calibri"/>
              </a:rPr>
              <a:t> </a:t>
            </a:r>
            <a:r>
              <a:rPr sz="2000" dirty="0">
                <a:latin typeface="Calibri"/>
                <a:cs typeface="Calibri"/>
              </a:rPr>
              <a:t>have</a:t>
            </a:r>
            <a:r>
              <a:rPr sz="2000" spc="-45" dirty="0">
                <a:latin typeface="Calibri"/>
                <a:cs typeface="Calibri"/>
              </a:rPr>
              <a:t> </a:t>
            </a:r>
            <a:r>
              <a:rPr sz="2000" dirty="0">
                <a:latin typeface="Calibri"/>
                <a:cs typeface="Calibri"/>
              </a:rPr>
              <a:t>received</a:t>
            </a:r>
            <a:r>
              <a:rPr sz="2000" spc="-35" dirty="0">
                <a:latin typeface="Calibri"/>
                <a:cs typeface="Calibri"/>
              </a:rPr>
              <a:t> </a:t>
            </a:r>
            <a:r>
              <a:rPr sz="2000" dirty="0">
                <a:latin typeface="Calibri"/>
                <a:cs typeface="Calibri"/>
              </a:rPr>
              <a:t>all</a:t>
            </a:r>
            <a:r>
              <a:rPr sz="2000" spc="-35" dirty="0">
                <a:latin typeface="Calibri"/>
                <a:cs typeface="Calibri"/>
              </a:rPr>
              <a:t> </a:t>
            </a:r>
            <a:r>
              <a:rPr sz="2000" spc="-50" dirty="0">
                <a:latin typeface="Calibri"/>
                <a:cs typeface="Calibri"/>
              </a:rPr>
              <a:t>3</a:t>
            </a:r>
            <a:endParaRPr sz="2000">
              <a:latin typeface="Calibri"/>
              <a:cs typeface="Calibri"/>
            </a:endParaRPr>
          </a:p>
          <a:p>
            <a:pPr marL="12700">
              <a:lnSpc>
                <a:spcPct val="100000"/>
              </a:lnSpc>
              <a:spcBef>
                <a:spcPts val="240"/>
              </a:spcBef>
            </a:pPr>
            <a:r>
              <a:rPr sz="2000" dirty="0">
                <a:latin typeface="Calibri"/>
                <a:cs typeface="Calibri"/>
              </a:rPr>
              <a:t>elements</a:t>
            </a:r>
            <a:r>
              <a:rPr sz="2000" spc="-30" dirty="0">
                <a:latin typeface="Calibri"/>
                <a:cs typeface="Calibri"/>
              </a:rPr>
              <a:t> </a:t>
            </a:r>
            <a:r>
              <a:rPr sz="2000" dirty="0">
                <a:latin typeface="Calibri"/>
                <a:cs typeface="Calibri"/>
              </a:rPr>
              <a:t>of</a:t>
            </a:r>
            <a:r>
              <a:rPr sz="2000" spc="-55" dirty="0">
                <a:latin typeface="Calibri"/>
                <a:cs typeface="Calibri"/>
              </a:rPr>
              <a:t> </a:t>
            </a:r>
            <a:r>
              <a:rPr sz="2000" dirty="0">
                <a:latin typeface="Calibri"/>
                <a:cs typeface="Calibri"/>
              </a:rPr>
              <a:t>basic</a:t>
            </a:r>
            <a:r>
              <a:rPr sz="2000" spc="-50" dirty="0">
                <a:latin typeface="Calibri"/>
                <a:cs typeface="Calibri"/>
              </a:rPr>
              <a:t> </a:t>
            </a:r>
            <a:r>
              <a:rPr sz="2000" dirty="0">
                <a:latin typeface="Calibri"/>
                <a:cs typeface="Calibri"/>
              </a:rPr>
              <a:t>asthma</a:t>
            </a:r>
            <a:r>
              <a:rPr sz="2000" spc="-40" dirty="0">
                <a:latin typeface="Calibri"/>
                <a:cs typeface="Calibri"/>
              </a:rPr>
              <a:t> </a:t>
            </a:r>
            <a:r>
              <a:rPr sz="2000" spc="-20" dirty="0">
                <a:latin typeface="Calibri"/>
                <a:cs typeface="Calibri"/>
              </a:rPr>
              <a:t>care</a:t>
            </a:r>
            <a:endParaRPr sz="2000">
              <a:latin typeface="Calibri"/>
              <a:cs typeface="Calibri"/>
            </a:endParaRPr>
          </a:p>
        </p:txBody>
      </p:sp>
      <p:sp>
        <p:nvSpPr>
          <p:cNvPr id="4" name="object 4"/>
          <p:cNvSpPr txBox="1"/>
          <p:nvPr/>
        </p:nvSpPr>
        <p:spPr>
          <a:xfrm>
            <a:off x="6160389" y="1760661"/>
            <a:ext cx="5047615" cy="695960"/>
          </a:xfrm>
          <a:prstGeom prst="rect">
            <a:avLst/>
          </a:prstGeom>
        </p:spPr>
        <p:txBody>
          <a:bodyPr vert="horz" wrap="square" lIns="0" tIns="42545" rIns="0" bIns="0" rtlCol="0">
            <a:spAutoFit/>
          </a:bodyPr>
          <a:lstStyle/>
          <a:p>
            <a:pPr marL="12700">
              <a:lnSpc>
                <a:spcPct val="100000"/>
              </a:lnSpc>
              <a:spcBef>
                <a:spcPts val="335"/>
              </a:spcBef>
            </a:pPr>
            <a:r>
              <a:rPr sz="2000" dirty="0">
                <a:latin typeface="Calibri"/>
                <a:cs typeface="Calibri"/>
              </a:rPr>
              <a:t>Significant</a:t>
            </a:r>
            <a:r>
              <a:rPr sz="2000" spc="-70" dirty="0">
                <a:latin typeface="Calibri"/>
                <a:cs typeface="Calibri"/>
              </a:rPr>
              <a:t> </a:t>
            </a:r>
            <a:r>
              <a:rPr sz="2000" dirty="0">
                <a:latin typeface="Calibri"/>
                <a:cs typeface="Calibri"/>
              </a:rPr>
              <a:t>regional</a:t>
            </a:r>
            <a:r>
              <a:rPr sz="2000" spc="-80" dirty="0">
                <a:latin typeface="Calibri"/>
                <a:cs typeface="Calibri"/>
              </a:rPr>
              <a:t> </a:t>
            </a:r>
            <a:r>
              <a:rPr sz="2000" dirty="0">
                <a:latin typeface="Calibri"/>
                <a:cs typeface="Calibri"/>
              </a:rPr>
              <a:t>variation</a:t>
            </a:r>
            <a:r>
              <a:rPr sz="2000" spc="-60" dirty="0">
                <a:latin typeface="Calibri"/>
                <a:cs typeface="Calibri"/>
              </a:rPr>
              <a:t> </a:t>
            </a:r>
            <a:r>
              <a:rPr sz="2000" dirty="0">
                <a:latin typeface="Calibri"/>
                <a:cs typeface="Calibri"/>
              </a:rPr>
              <a:t>in</a:t>
            </a:r>
            <a:r>
              <a:rPr sz="2000" spc="-75" dirty="0">
                <a:latin typeface="Calibri"/>
                <a:cs typeface="Calibri"/>
              </a:rPr>
              <a:t> </a:t>
            </a:r>
            <a:r>
              <a:rPr sz="2000" dirty="0">
                <a:latin typeface="Calibri"/>
                <a:cs typeface="Calibri"/>
              </a:rPr>
              <a:t>care</a:t>
            </a:r>
            <a:r>
              <a:rPr sz="2000" spc="-70" dirty="0">
                <a:latin typeface="Calibri"/>
                <a:cs typeface="Calibri"/>
              </a:rPr>
              <a:t> </a:t>
            </a:r>
            <a:r>
              <a:rPr sz="2000" dirty="0">
                <a:latin typeface="Calibri"/>
                <a:cs typeface="Calibri"/>
              </a:rPr>
              <a:t>levels</a:t>
            </a:r>
            <a:r>
              <a:rPr sz="2000" spc="-50" dirty="0">
                <a:latin typeface="Calibri"/>
                <a:cs typeface="Calibri"/>
              </a:rPr>
              <a:t> </a:t>
            </a:r>
            <a:r>
              <a:rPr sz="2000" spc="-10" dirty="0">
                <a:latin typeface="Calibri"/>
                <a:cs typeface="Calibri"/>
              </a:rPr>
              <a:t>across</a:t>
            </a:r>
            <a:endParaRPr sz="2000">
              <a:latin typeface="Calibri"/>
              <a:cs typeface="Calibri"/>
            </a:endParaRPr>
          </a:p>
          <a:p>
            <a:pPr marL="12700">
              <a:lnSpc>
                <a:spcPct val="100000"/>
              </a:lnSpc>
              <a:spcBef>
                <a:spcPts val="240"/>
              </a:spcBef>
            </a:pPr>
            <a:r>
              <a:rPr sz="2000" spc="-10" dirty="0">
                <a:latin typeface="Calibri"/>
                <a:cs typeface="Calibri"/>
              </a:rPr>
              <a:t>Wales</a:t>
            </a:r>
            <a:endParaRPr sz="2000">
              <a:latin typeface="Calibri"/>
              <a:cs typeface="Calibri"/>
            </a:endParaRPr>
          </a:p>
        </p:txBody>
      </p:sp>
      <p:sp>
        <p:nvSpPr>
          <p:cNvPr id="5" name="object 5"/>
          <p:cNvSpPr/>
          <p:nvPr/>
        </p:nvSpPr>
        <p:spPr>
          <a:xfrm>
            <a:off x="1260347" y="5527547"/>
            <a:ext cx="4521835" cy="0"/>
          </a:xfrm>
          <a:custGeom>
            <a:avLst/>
            <a:gdLst/>
            <a:ahLst/>
            <a:cxnLst/>
            <a:rect l="l" t="t" r="r" b="b"/>
            <a:pathLst>
              <a:path w="4521835">
                <a:moveTo>
                  <a:pt x="0" y="0"/>
                </a:moveTo>
                <a:lnTo>
                  <a:pt x="4521708" y="0"/>
                </a:lnTo>
              </a:path>
            </a:pathLst>
          </a:custGeom>
          <a:ln w="9525">
            <a:solidFill>
              <a:srgbClr val="D9D9D9"/>
            </a:solidFill>
          </a:ln>
        </p:spPr>
        <p:txBody>
          <a:bodyPr wrap="square" lIns="0" tIns="0" rIns="0" bIns="0" rtlCol="0"/>
          <a:lstStyle/>
          <a:p>
            <a:endParaRPr/>
          </a:p>
        </p:txBody>
      </p:sp>
      <p:grpSp>
        <p:nvGrpSpPr>
          <p:cNvPr id="6" name="object 6"/>
          <p:cNvGrpSpPr/>
          <p:nvPr/>
        </p:nvGrpSpPr>
        <p:grpSpPr>
          <a:xfrm>
            <a:off x="1429448" y="3289363"/>
            <a:ext cx="4184015" cy="1340485"/>
            <a:chOff x="1429448" y="3289363"/>
            <a:chExt cx="4184015" cy="1340485"/>
          </a:xfrm>
        </p:grpSpPr>
        <p:sp>
          <p:nvSpPr>
            <p:cNvPr id="7" name="object 7"/>
            <p:cNvSpPr/>
            <p:nvPr/>
          </p:nvSpPr>
          <p:spPr>
            <a:xfrm>
              <a:off x="1465326" y="3402330"/>
              <a:ext cx="4110354" cy="1188720"/>
            </a:xfrm>
            <a:custGeom>
              <a:avLst/>
              <a:gdLst/>
              <a:ahLst/>
              <a:cxnLst/>
              <a:rect l="l" t="t" r="r" b="b"/>
              <a:pathLst>
                <a:path w="4110354" h="1188720">
                  <a:moveTo>
                    <a:pt x="0" y="1188720"/>
                  </a:moveTo>
                  <a:lnTo>
                    <a:pt x="411480" y="638556"/>
                  </a:lnTo>
                  <a:lnTo>
                    <a:pt x="822960" y="362712"/>
                  </a:lnTo>
                  <a:lnTo>
                    <a:pt x="1234440" y="693420"/>
                  </a:lnTo>
                  <a:lnTo>
                    <a:pt x="1644396" y="362712"/>
                  </a:lnTo>
                  <a:lnTo>
                    <a:pt x="2055876" y="0"/>
                  </a:lnTo>
                  <a:lnTo>
                    <a:pt x="2467356" y="591312"/>
                  </a:lnTo>
                  <a:lnTo>
                    <a:pt x="2877312" y="710184"/>
                  </a:lnTo>
                  <a:lnTo>
                    <a:pt x="3288791" y="762000"/>
                  </a:lnTo>
                  <a:lnTo>
                    <a:pt x="3700272" y="815340"/>
                  </a:lnTo>
                  <a:lnTo>
                    <a:pt x="4110228" y="969264"/>
                  </a:lnTo>
                </a:path>
              </a:pathLst>
            </a:custGeom>
            <a:ln w="28575">
              <a:solidFill>
                <a:srgbClr val="AA0046"/>
              </a:solidFill>
            </a:ln>
          </p:spPr>
          <p:txBody>
            <a:bodyPr wrap="square" lIns="0" tIns="0" rIns="0" bIns="0" rtlCol="0"/>
            <a:lstStyle/>
            <a:p>
              <a:endParaRPr/>
            </a:p>
          </p:txBody>
        </p:sp>
        <p:pic>
          <p:nvPicPr>
            <p:cNvPr id="8" name="object 8"/>
            <p:cNvPicPr/>
            <p:nvPr/>
          </p:nvPicPr>
          <p:blipFill>
            <a:blip r:embed="rId2" cstate="print"/>
            <a:stretch>
              <a:fillRect/>
            </a:stretch>
          </p:blipFill>
          <p:spPr>
            <a:xfrm>
              <a:off x="1429448" y="4555807"/>
              <a:ext cx="73532" cy="73532"/>
            </a:xfrm>
            <a:prstGeom prst="rect">
              <a:avLst/>
            </a:prstGeom>
          </p:spPr>
        </p:pic>
        <p:pic>
          <p:nvPicPr>
            <p:cNvPr id="9" name="object 9"/>
            <p:cNvPicPr/>
            <p:nvPr/>
          </p:nvPicPr>
          <p:blipFill>
            <a:blip r:embed="rId3" cstate="print"/>
            <a:stretch>
              <a:fillRect/>
            </a:stretch>
          </p:blipFill>
          <p:spPr>
            <a:xfrm>
              <a:off x="1840928" y="4005643"/>
              <a:ext cx="73532" cy="73532"/>
            </a:xfrm>
            <a:prstGeom prst="rect">
              <a:avLst/>
            </a:prstGeom>
          </p:spPr>
        </p:pic>
        <p:pic>
          <p:nvPicPr>
            <p:cNvPr id="10" name="object 10"/>
            <p:cNvPicPr/>
            <p:nvPr/>
          </p:nvPicPr>
          <p:blipFill>
            <a:blip r:embed="rId3" cstate="print"/>
            <a:stretch>
              <a:fillRect/>
            </a:stretch>
          </p:blipFill>
          <p:spPr>
            <a:xfrm>
              <a:off x="2250884" y="3729799"/>
              <a:ext cx="73532" cy="73532"/>
            </a:xfrm>
            <a:prstGeom prst="rect">
              <a:avLst/>
            </a:prstGeom>
          </p:spPr>
        </p:pic>
        <p:pic>
          <p:nvPicPr>
            <p:cNvPr id="11" name="object 11"/>
            <p:cNvPicPr/>
            <p:nvPr/>
          </p:nvPicPr>
          <p:blipFill>
            <a:blip r:embed="rId4" cstate="print"/>
            <a:stretch>
              <a:fillRect/>
            </a:stretch>
          </p:blipFill>
          <p:spPr>
            <a:xfrm>
              <a:off x="2662364" y="4060507"/>
              <a:ext cx="73533" cy="73532"/>
            </a:xfrm>
            <a:prstGeom prst="rect">
              <a:avLst/>
            </a:prstGeom>
          </p:spPr>
        </p:pic>
        <p:pic>
          <p:nvPicPr>
            <p:cNvPr id="12" name="object 12"/>
            <p:cNvPicPr/>
            <p:nvPr/>
          </p:nvPicPr>
          <p:blipFill>
            <a:blip r:embed="rId5" cstate="print"/>
            <a:stretch>
              <a:fillRect/>
            </a:stretch>
          </p:blipFill>
          <p:spPr>
            <a:xfrm>
              <a:off x="3073844" y="3729799"/>
              <a:ext cx="73532" cy="73532"/>
            </a:xfrm>
            <a:prstGeom prst="rect">
              <a:avLst/>
            </a:prstGeom>
          </p:spPr>
        </p:pic>
        <p:pic>
          <p:nvPicPr>
            <p:cNvPr id="13" name="object 13"/>
            <p:cNvPicPr/>
            <p:nvPr/>
          </p:nvPicPr>
          <p:blipFill>
            <a:blip r:embed="rId4" cstate="print"/>
            <a:stretch>
              <a:fillRect/>
            </a:stretch>
          </p:blipFill>
          <p:spPr>
            <a:xfrm>
              <a:off x="3483800" y="3367087"/>
              <a:ext cx="73533" cy="73533"/>
            </a:xfrm>
            <a:prstGeom prst="rect">
              <a:avLst/>
            </a:prstGeom>
          </p:spPr>
        </p:pic>
        <p:pic>
          <p:nvPicPr>
            <p:cNvPr id="14" name="object 14"/>
            <p:cNvPicPr/>
            <p:nvPr/>
          </p:nvPicPr>
          <p:blipFill>
            <a:blip r:embed="rId3" cstate="print"/>
            <a:stretch>
              <a:fillRect/>
            </a:stretch>
          </p:blipFill>
          <p:spPr>
            <a:xfrm>
              <a:off x="3895280" y="3958399"/>
              <a:ext cx="73533" cy="73532"/>
            </a:xfrm>
            <a:prstGeom prst="rect">
              <a:avLst/>
            </a:prstGeom>
          </p:spPr>
        </p:pic>
        <p:pic>
          <p:nvPicPr>
            <p:cNvPr id="15" name="object 15"/>
            <p:cNvPicPr/>
            <p:nvPr/>
          </p:nvPicPr>
          <p:blipFill>
            <a:blip r:embed="rId2" cstate="print"/>
            <a:stretch>
              <a:fillRect/>
            </a:stretch>
          </p:blipFill>
          <p:spPr>
            <a:xfrm>
              <a:off x="4306760" y="4075747"/>
              <a:ext cx="73532" cy="73532"/>
            </a:xfrm>
            <a:prstGeom prst="rect">
              <a:avLst/>
            </a:prstGeom>
          </p:spPr>
        </p:pic>
        <p:pic>
          <p:nvPicPr>
            <p:cNvPr id="16" name="object 16"/>
            <p:cNvPicPr/>
            <p:nvPr/>
          </p:nvPicPr>
          <p:blipFill>
            <a:blip r:embed="rId4" cstate="print"/>
            <a:stretch>
              <a:fillRect/>
            </a:stretch>
          </p:blipFill>
          <p:spPr>
            <a:xfrm>
              <a:off x="5128196" y="4180903"/>
              <a:ext cx="73532" cy="73532"/>
            </a:xfrm>
            <a:prstGeom prst="rect">
              <a:avLst/>
            </a:prstGeom>
          </p:spPr>
        </p:pic>
        <p:pic>
          <p:nvPicPr>
            <p:cNvPr id="17" name="object 17"/>
            <p:cNvPicPr/>
            <p:nvPr/>
          </p:nvPicPr>
          <p:blipFill>
            <a:blip r:embed="rId6" cstate="print"/>
            <a:stretch>
              <a:fillRect/>
            </a:stretch>
          </p:blipFill>
          <p:spPr>
            <a:xfrm>
              <a:off x="5539676" y="4334827"/>
              <a:ext cx="73533" cy="73533"/>
            </a:xfrm>
            <a:prstGeom prst="rect">
              <a:avLst/>
            </a:prstGeom>
          </p:spPr>
        </p:pic>
        <p:sp>
          <p:nvSpPr>
            <p:cNvPr id="18" name="object 18"/>
            <p:cNvSpPr/>
            <p:nvPr/>
          </p:nvSpPr>
          <p:spPr>
            <a:xfrm>
              <a:off x="1465326" y="3326130"/>
              <a:ext cx="4110354" cy="824865"/>
            </a:xfrm>
            <a:custGeom>
              <a:avLst/>
              <a:gdLst/>
              <a:ahLst/>
              <a:cxnLst/>
              <a:rect l="l" t="t" r="r" b="b"/>
              <a:pathLst>
                <a:path w="4110354" h="824864">
                  <a:moveTo>
                    <a:pt x="0" y="824484"/>
                  </a:moveTo>
                  <a:lnTo>
                    <a:pt x="411480" y="609600"/>
                  </a:lnTo>
                  <a:lnTo>
                    <a:pt x="822960" y="356616"/>
                  </a:lnTo>
                  <a:lnTo>
                    <a:pt x="1234440" y="274320"/>
                  </a:lnTo>
                  <a:lnTo>
                    <a:pt x="1644396" y="0"/>
                  </a:lnTo>
                  <a:lnTo>
                    <a:pt x="2055876" y="27432"/>
                  </a:lnTo>
                  <a:lnTo>
                    <a:pt x="2467356" y="289560"/>
                  </a:lnTo>
                  <a:lnTo>
                    <a:pt x="2877312" y="566928"/>
                  </a:lnTo>
                  <a:lnTo>
                    <a:pt x="3288791" y="527304"/>
                  </a:lnTo>
                  <a:lnTo>
                    <a:pt x="3700272" y="486156"/>
                  </a:lnTo>
                  <a:lnTo>
                    <a:pt x="4110228" y="495300"/>
                  </a:lnTo>
                </a:path>
              </a:pathLst>
            </a:custGeom>
            <a:ln w="28575">
              <a:solidFill>
                <a:srgbClr val="ECADFF"/>
              </a:solidFill>
            </a:ln>
          </p:spPr>
          <p:txBody>
            <a:bodyPr wrap="square" lIns="0" tIns="0" rIns="0" bIns="0" rtlCol="0"/>
            <a:lstStyle/>
            <a:p>
              <a:endParaRPr/>
            </a:p>
          </p:txBody>
        </p:sp>
        <p:pic>
          <p:nvPicPr>
            <p:cNvPr id="19" name="object 19"/>
            <p:cNvPicPr/>
            <p:nvPr/>
          </p:nvPicPr>
          <p:blipFill>
            <a:blip r:embed="rId7" cstate="print"/>
            <a:stretch>
              <a:fillRect/>
            </a:stretch>
          </p:blipFill>
          <p:spPr>
            <a:xfrm>
              <a:off x="1429448" y="4115371"/>
              <a:ext cx="73532" cy="73533"/>
            </a:xfrm>
            <a:prstGeom prst="rect">
              <a:avLst/>
            </a:prstGeom>
          </p:spPr>
        </p:pic>
        <p:pic>
          <p:nvPicPr>
            <p:cNvPr id="20" name="object 20"/>
            <p:cNvPicPr/>
            <p:nvPr/>
          </p:nvPicPr>
          <p:blipFill>
            <a:blip r:embed="rId8" cstate="print"/>
            <a:stretch>
              <a:fillRect/>
            </a:stretch>
          </p:blipFill>
          <p:spPr>
            <a:xfrm>
              <a:off x="1840928" y="3900487"/>
              <a:ext cx="73532" cy="73532"/>
            </a:xfrm>
            <a:prstGeom prst="rect">
              <a:avLst/>
            </a:prstGeom>
          </p:spPr>
        </p:pic>
        <p:pic>
          <p:nvPicPr>
            <p:cNvPr id="21" name="object 21"/>
            <p:cNvPicPr/>
            <p:nvPr/>
          </p:nvPicPr>
          <p:blipFill>
            <a:blip r:embed="rId8" cstate="print"/>
            <a:stretch>
              <a:fillRect/>
            </a:stretch>
          </p:blipFill>
          <p:spPr>
            <a:xfrm>
              <a:off x="2250884" y="3647503"/>
              <a:ext cx="73532" cy="73532"/>
            </a:xfrm>
            <a:prstGeom prst="rect">
              <a:avLst/>
            </a:prstGeom>
          </p:spPr>
        </p:pic>
        <p:pic>
          <p:nvPicPr>
            <p:cNvPr id="22" name="object 22"/>
            <p:cNvPicPr/>
            <p:nvPr/>
          </p:nvPicPr>
          <p:blipFill>
            <a:blip r:embed="rId8" cstate="print"/>
            <a:stretch>
              <a:fillRect/>
            </a:stretch>
          </p:blipFill>
          <p:spPr>
            <a:xfrm>
              <a:off x="2662364" y="3565207"/>
              <a:ext cx="73533" cy="73532"/>
            </a:xfrm>
            <a:prstGeom prst="rect">
              <a:avLst/>
            </a:prstGeom>
          </p:spPr>
        </p:pic>
        <p:pic>
          <p:nvPicPr>
            <p:cNvPr id="23" name="object 23"/>
            <p:cNvPicPr/>
            <p:nvPr/>
          </p:nvPicPr>
          <p:blipFill>
            <a:blip r:embed="rId9" cstate="print"/>
            <a:stretch>
              <a:fillRect/>
            </a:stretch>
          </p:blipFill>
          <p:spPr>
            <a:xfrm>
              <a:off x="3073844" y="3289363"/>
              <a:ext cx="73532" cy="73533"/>
            </a:xfrm>
            <a:prstGeom prst="rect">
              <a:avLst/>
            </a:prstGeom>
          </p:spPr>
        </p:pic>
        <p:sp>
          <p:nvSpPr>
            <p:cNvPr id="24" name="object 24"/>
            <p:cNvSpPr/>
            <p:nvPr/>
          </p:nvSpPr>
          <p:spPr>
            <a:xfrm>
              <a:off x="3488562" y="3321558"/>
              <a:ext cx="64135" cy="64135"/>
            </a:xfrm>
            <a:custGeom>
              <a:avLst/>
              <a:gdLst/>
              <a:ahLst/>
              <a:cxnLst/>
              <a:rect l="l" t="t" r="r" b="b"/>
              <a:pathLst>
                <a:path w="64135" h="64135">
                  <a:moveTo>
                    <a:pt x="32003" y="0"/>
                  </a:moveTo>
                  <a:lnTo>
                    <a:pt x="19502" y="2500"/>
                  </a:lnTo>
                  <a:lnTo>
                    <a:pt x="9334" y="9334"/>
                  </a:lnTo>
                  <a:lnTo>
                    <a:pt x="2500" y="19502"/>
                  </a:lnTo>
                  <a:lnTo>
                    <a:pt x="0" y="32003"/>
                  </a:lnTo>
                  <a:lnTo>
                    <a:pt x="2500" y="44451"/>
                  </a:lnTo>
                  <a:lnTo>
                    <a:pt x="9334" y="54625"/>
                  </a:lnTo>
                  <a:lnTo>
                    <a:pt x="19502" y="61489"/>
                  </a:lnTo>
                  <a:lnTo>
                    <a:pt x="32003" y="64007"/>
                  </a:lnTo>
                  <a:lnTo>
                    <a:pt x="44451" y="61489"/>
                  </a:lnTo>
                  <a:lnTo>
                    <a:pt x="54625" y="54625"/>
                  </a:lnTo>
                  <a:lnTo>
                    <a:pt x="61489" y="44451"/>
                  </a:lnTo>
                  <a:lnTo>
                    <a:pt x="64008" y="32003"/>
                  </a:lnTo>
                  <a:lnTo>
                    <a:pt x="61489" y="19502"/>
                  </a:lnTo>
                  <a:lnTo>
                    <a:pt x="54625" y="9334"/>
                  </a:lnTo>
                  <a:lnTo>
                    <a:pt x="44451" y="2500"/>
                  </a:lnTo>
                  <a:lnTo>
                    <a:pt x="32003" y="0"/>
                  </a:lnTo>
                  <a:close/>
                </a:path>
              </a:pathLst>
            </a:custGeom>
            <a:solidFill>
              <a:srgbClr val="ECADFF"/>
            </a:solidFill>
          </p:spPr>
          <p:txBody>
            <a:bodyPr wrap="square" lIns="0" tIns="0" rIns="0" bIns="0" rtlCol="0"/>
            <a:lstStyle/>
            <a:p>
              <a:endParaRPr/>
            </a:p>
          </p:txBody>
        </p:sp>
        <p:sp>
          <p:nvSpPr>
            <p:cNvPr id="25" name="object 25"/>
            <p:cNvSpPr/>
            <p:nvPr/>
          </p:nvSpPr>
          <p:spPr>
            <a:xfrm>
              <a:off x="3488562" y="3321558"/>
              <a:ext cx="64135" cy="64135"/>
            </a:xfrm>
            <a:custGeom>
              <a:avLst/>
              <a:gdLst/>
              <a:ahLst/>
              <a:cxnLst/>
              <a:rect l="l" t="t" r="r" b="b"/>
              <a:pathLst>
                <a:path w="64135" h="64135">
                  <a:moveTo>
                    <a:pt x="64008" y="32003"/>
                  </a:moveTo>
                  <a:lnTo>
                    <a:pt x="61489" y="44451"/>
                  </a:lnTo>
                  <a:lnTo>
                    <a:pt x="54625" y="54625"/>
                  </a:lnTo>
                  <a:lnTo>
                    <a:pt x="44451" y="61489"/>
                  </a:lnTo>
                  <a:lnTo>
                    <a:pt x="32003" y="64007"/>
                  </a:lnTo>
                  <a:lnTo>
                    <a:pt x="19502" y="61489"/>
                  </a:lnTo>
                  <a:lnTo>
                    <a:pt x="9334" y="54625"/>
                  </a:lnTo>
                  <a:lnTo>
                    <a:pt x="2500" y="44451"/>
                  </a:lnTo>
                  <a:lnTo>
                    <a:pt x="0" y="32003"/>
                  </a:lnTo>
                  <a:lnTo>
                    <a:pt x="2500" y="19502"/>
                  </a:lnTo>
                  <a:lnTo>
                    <a:pt x="9334" y="9334"/>
                  </a:lnTo>
                  <a:lnTo>
                    <a:pt x="19502" y="2500"/>
                  </a:lnTo>
                  <a:lnTo>
                    <a:pt x="32003" y="0"/>
                  </a:lnTo>
                  <a:lnTo>
                    <a:pt x="44451" y="2500"/>
                  </a:lnTo>
                  <a:lnTo>
                    <a:pt x="54625" y="9334"/>
                  </a:lnTo>
                  <a:lnTo>
                    <a:pt x="61489" y="19502"/>
                  </a:lnTo>
                  <a:lnTo>
                    <a:pt x="64008" y="32003"/>
                  </a:lnTo>
                  <a:close/>
                </a:path>
              </a:pathLst>
            </a:custGeom>
            <a:ln w="9525">
              <a:solidFill>
                <a:srgbClr val="ECADFF"/>
              </a:solidFill>
            </a:ln>
          </p:spPr>
          <p:txBody>
            <a:bodyPr wrap="square" lIns="0" tIns="0" rIns="0" bIns="0" rtlCol="0"/>
            <a:lstStyle/>
            <a:p>
              <a:endParaRPr/>
            </a:p>
          </p:txBody>
        </p:sp>
        <p:pic>
          <p:nvPicPr>
            <p:cNvPr id="26" name="object 26"/>
            <p:cNvPicPr/>
            <p:nvPr/>
          </p:nvPicPr>
          <p:blipFill>
            <a:blip r:embed="rId8" cstate="print"/>
            <a:stretch>
              <a:fillRect/>
            </a:stretch>
          </p:blipFill>
          <p:spPr>
            <a:xfrm>
              <a:off x="3895280" y="3580447"/>
              <a:ext cx="73533" cy="73532"/>
            </a:xfrm>
            <a:prstGeom prst="rect">
              <a:avLst/>
            </a:prstGeom>
          </p:spPr>
        </p:pic>
        <p:pic>
          <p:nvPicPr>
            <p:cNvPr id="27" name="object 27"/>
            <p:cNvPicPr/>
            <p:nvPr/>
          </p:nvPicPr>
          <p:blipFill>
            <a:blip r:embed="rId9" cstate="print"/>
            <a:stretch>
              <a:fillRect/>
            </a:stretch>
          </p:blipFill>
          <p:spPr>
            <a:xfrm>
              <a:off x="4306760" y="3857815"/>
              <a:ext cx="73532" cy="73533"/>
            </a:xfrm>
            <a:prstGeom prst="rect">
              <a:avLst/>
            </a:prstGeom>
          </p:spPr>
        </p:pic>
        <p:pic>
          <p:nvPicPr>
            <p:cNvPr id="28" name="object 28"/>
            <p:cNvPicPr/>
            <p:nvPr/>
          </p:nvPicPr>
          <p:blipFill>
            <a:blip r:embed="rId8" cstate="print"/>
            <a:stretch>
              <a:fillRect/>
            </a:stretch>
          </p:blipFill>
          <p:spPr>
            <a:xfrm>
              <a:off x="5128196" y="3775519"/>
              <a:ext cx="73532" cy="73532"/>
            </a:xfrm>
            <a:prstGeom prst="rect">
              <a:avLst/>
            </a:prstGeom>
          </p:spPr>
        </p:pic>
        <p:pic>
          <p:nvPicPr>
            <p:cNvPr id="29" name="object 29"/>
            <p:cNvPicPr/>
            <p:nvPr/>
          </p:nvPicPr>
          <p:blipFill>
            <a:blip r:embed="rId10" cstate="print"/>
            <a:stretch>
              <a:fillRect/>
            </a:stretch>
          </p:blipFill>
          <p:spPr>
            <a:xfrm>
              <a:off x="5539676" y="3784663"/>
              <a:ext cx="73533" cy="73532"/>
            </a:xfrm>
            <a:prstGeom prst="rect">
              <a:avLst/>
            </a:prstGeom>
          </p:spPr>
        </p:pic>
        <p:sp>
          <p:nvSpPr>
            <p:cNvPr id="30" name="object 30"/>
            <p:cNvSpPr/>
            <p:nvPr/>
          </p:nvSpPr>
          <p:spPr>
            <a:xfrm>
              <a:off x="2287524" y="3403092"/>
              <a:ext cx="1233170" cy="429895"/>
            </a:xfrm>
            <a:custGeom>
              <a:avLst/>
              <a:gdLst/>
              <a:ahLst/>
              <a:cxnLst/>
              <a:rect l="l" t="t" r="r" b="b"/>
              <a:pathLst>
                <a:path w="1233170" h="429895">
                  <a:moveTo>
                    <a:pt x="0" y="362712"/>
                  </a:moveTo>
                  <a:lnTo>
                    <a:pt x="24383" y="429768"/>
                  </a:lnTo>
                </a:path>
                <a:path w="1233170" h="429895">
                  <a:moveTo>
                    <a:pt x="1232915" y="0"/>
                  </a:moveTo>
                  <a:lnTo>
                    <a:pt x="1185672" y="96012"/>
                  </a:lnTo>
                </a:path>
              </a:pathLst>
            </a:custGeom>
            <a:ln w="9525">
              <a:solidFill>
                <a:srgbClr val="A6A6A6"/>
              </a:solidFill>
            </a:ln>
          </p:spPr>
          <p:txBody>
            <a:bodyPr wrap="square" lIns="0" tIns="0" rIns="0" bIns="0" rtlCol="0"/>
            <a:lstStyle/>
            <a:p>
              <a:endParaRPr/>
            </a:p>
          </p:txBody>
        </p:sp>
      </p:grpSp>
      <p:sp>
        <p:nvSpPr>
          <p:cNvPr id="31" name="object 31"/>
          <p:cNvSpPr txBox="1"/>
          <p:nvPr/>
        </p:nvSpPr>
        <p:spPr>
          <a:xfrm>
            <a:off x="1527175" y="4568444"/>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17%</a:t>
            </a:r>
            <a:endParaRPr sz="1100">
              <a:latin typeface="Calibri"/>
              <a:cs typeface="Calibri"/>
            </a:endParaRPr>
          </a:p>
        </p:txBody>
      </p:sp>
      <p:sp>
        <p:nvSpPr>
          <p:cNvPr id="32" name="object 32"/>
          <p:cNvSpPr txBox="1"/>
          <p:nvPr/>
        </p:nvSpPr>
        <p:spPr>
          <a:xfrm>
            <a:off x="1823466" y="401802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27%</a:t>
            </a:r>
            <a:endParaRPr sz="1100">
              <a:latin typeface="Calibri"/>
              <a:cs typeface="Calibri"/>
            </a:endParaRPr>
          </a:p>
        </p:txBody>
      </p:sp>
      <p:sp>
        <p:nvSpPr>
          <p:cNvPr id="33" name="object 33"/>
          <p:cNvSpPr txBox="1"/>
          <p:nvPr/>
        </p:nvSpPr>
        <p:spPr>
          <a:xfrm>
            <a:off x="2177288" y="383171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32%</a:t>
            </a:r>
            <a:endParaRPr sz="1100">
              <a:latin typeface="Calibri"/>
              <a:cs typeface="Calibri"/>
            </a:endParaRPr>
          </a:p>
        </p:txBody>
      </p:sp>
      <p:sp>
        <p:nvSpPr>
          <p:cNvPr id="34" name="object 34"/>
          <p:cNvSpPr txBox="1"/>
          <p:nvPr/>
        </p:nvSpPr>
        <p:spPr>
          <a:xfrm>
            <a:off x="2516504" y="407289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26%</a:t>
            </a:r>
            <a:endParaRPr sz="1100">
              <a:latin typeface="Calibri"/>
              <a:cs typeface="Calibri"/>
            </a:endParaRPr>
          </a:p>
        </p:txBody>
      </p:sp>
      <p:sp>
        <p:nvSpPr>
          <p:cNvPr id="35" name="object 35"/>
          <p:cNvSpPr txBox="1"/>
          <p:nvPr/>
        </p:nvSpPr>
        <p:spPr>
          <a:xfrm>
            <a:off x="2999358" y="377228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32%</a:t>
            </a:r>
            <a:endParaRPr sz="1100">
              <a:latin typeface="Calibri"/>
              <a:cs typeface="Calibri"/>
            </a:endParaRPr>
          </a:p>
        </p:txBody>
      </p:sp>
      <p:sp>
        <p:nvSpPr>
          <p:cNvPr id="36" name="object 36"/>
          <p:cNvSpPr txBox="1"/>
          <p:nvPr/>
        </p:nvSpPr>
        <p:spPr>
          <a:xfrm>
            <a:off x="3338829" y="3497960"/>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39%</a:t>
            </a:r>
            <a:endParaRPr sz="1100">
              <a:latin typeface="Calibri"/>
              <a:cs typeface="Calibri"/>
            </a:endParaRPr>
          </a:p>
        </p:txBody>
      </p:sp>
      <p:sp>
        <p:nvSpPr>
          <p:cNvPr id="37" name="object 37"/>
          <p:cNvSpPr txBox="1"/>
          <p:nvPr/>
        </p:nvSpPr>
        <p:spPr>
          <a:xfrm>
            <a:off x="3792728" y="403072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28%</a:t>
            </a:r>
            <a:endParaRPr sz="1100">
              <a:latin typeface="Calibri"/>
              <a:cs typeface="Calibri"/>
            </a:endParaRPr>
          </a:p>
        </p:txBody>
      </p:sp>
      <p:sp>
        <p:nvSpPr>
          <p:cNvPr id="38" name="object 38"/>
          <p:cNvSpPr txBox="1"/>
          <p:nvPr/>
        </p:nvSpPr>
        <p:spPr>
          <a:xfrm>
            <a:off x="4203953" y="4148454"/>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26%</a:t>
            </a:r>
            <a:endParaRPr sz="1100">
              <a:latin typeface="Calibri"/>
              <a:cs typeface="Calibri"/>
            </a:endParaRPr>
          </a:p>
        </p:txBody>
      </p:sp>
      <p:sp>
        <p:nvSpPr>
          <p:cNvPr id="39" name="object 39"/>
          <p:cNvSpPr txBox="1"/>
          <p:nvPr/>
        </p:nvSpPr>
        <p:spPr>
          <a:xfrm>
            <a:off x="4997322" y="4208779"/>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24%</a:t>
            </a:r>
            <a:endParaRPr sz="1100">
              <a:latin typeface="Calibri"/>
              <a:cs typeface="Calibri"/>
            </a:endParaRPr>
          </a:p>
        </p:txBody>
      </p:sp>
      <p:sp>
        <p:nvSpPr>
          <p:cNvPr id="40" name="object 40"/>
          <p:cNvSpPr txBox="1"/>
          <p:nvPr/>
        </p:nvSpPr>
        <p:spPr>
          <a:xfrm>
            <a:off x="5513070" y="4144136"/>
            <a:ext cx="374015" cy="364490"/>
          </a:xfrm>
          <a:prstGeom prst="rect">
            <a:avLst/>
          </a:prstGeom>
        </p:spPr>
        <p:txBody>
          <a:bodyPr vert="horz" wrap="square" lIns="0" tIns="10160" rIns="0" bIns="0" rtlCol="0">
            <a:spAutoFit/>
          </a:bodyPr>
          <a:lstStyle/>
          <a:p>
            <a:pPr marL="64135" marR="5080" indent="-52069">
              <a:lnSpc>
                <a:spcPct val="101800"/>
              </a:lnSpc>
              <a:spcBef>
                <a:spcPts val="80"/>
              </a:spcBef>
            </a:pPr>
            <a:r>
              <a:rPr sz="1100" spc="-10" dirty="0">
                <a:solidFill>
                  <a:srgbClr val="404040"/>
                </a:solidFill>
                <a:latin typeface="Calibri"/>
                <a:cs typeface="Calibri"/>
              </a:rPr>
              <a:t>Wales </a:t>
            </a:r>
            <a:r>
              <a:rPr sz="1100" spc="-25" dirty="0">
                <a:solidFill>
                  <a:srgbClr val="404040"/>
                </a:solidFill>
                <a:latin typeface="Calibri"/>
                <a:cs typeface="Calibri"/>
              </a:rPr>
              <a:t>21%</a:t>
            </a:r>
            <a:endParaRPr sz="1100">
              <a:latin typeface="Calibri"/>
              <a:cs typeface="Calibri"/>
            </a:endParaRPr>
          </a:p>
        </p:txBody>
      </p:sp>
      <p:sp>
        <p:nvSpPr>
          <p:cNvPr id="41" name="object 41"/>
          <p:cNvSpPr txBox="1"/>
          <p:nvPr/>
        </p:nvSpPr>
        <p:spPr>
          <a:xfrm>
            <a:off x="1330833" y="387197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25%</a:t>
            </a:r>
            <a:endParaRPr sz="1100">
              <a:latin typeface="Calibri"/>
              <a:cs typeface="Calibri"/>
            </a:endParaRPr>
          </a:p>
        </p:txBody>
      </p:sp>
      <p:sp>
        <p:nvSpPr>
          <p:cNvPr id="42" name="object 42"/>
          <p:cNvSpPr txBox="1"/>
          <p:nvPr/>
        </p:nvSpPr>
        <p:spPr>
          <a:xfrm>
            <a:off x="1742058" y="365734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29%</a:t>
            </a:r>
            <a:endParaRPr sz="1100">
              <a:latin typeface="Calibri"/>
              <a:cs typeface="Calibri"/>
            </a:endParaRPr>
          </a:p>
        </p:txBody>
      </p:sp>
      <p:sp>
        <p:nvSpPr>
          <p:cNvPr id="43" name="object 43"/>
          <p:cNvSpPr txBox="1"/>
          <p:nvPr/>
        </p:nvSpPr>
        <p:spPr>
          <a:xfrm>
            <a:off x="2153157" y="340410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34%</a:t>
            </a:r>
            <a:endParaRPr sz="1100">
              <a:latin typeface="Calibri"/>
              <a:cs typeface="Calibri"/>
            </a:endParaRPr>
          </a:p>
        </p:txBody>
      </p:sp>
      <p:sp>
        <p:nvSpPr>
          <p:cNvPr id="44" name="object 44"/>
          <p:cNvSpPr txBox="1"/>
          <p:nvPr/>
        </p:nvSpPr>
        <p:spPr>
          <a:xfrm>
            <a:off x="2564129" y="332155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35%</a:t>
            </a:r>
            <a:endParaRPr sz="1100">
              <a:latin typeface="Calibri"/>
              <a:cs typeface="Calibri"/>
            </a:endParaRPr>
          </a:p>
        </p:txBody>
      </p:sp>
      <p:sp>
        <p:nvSpPr>
          <p:cNvPr id="45" name="object 45"/>
          <p:cNvSpPr txBox="1"/>
          <p:nvPr/>
        </p:nvSpPr>
        <p:spPr>
          <a:xfrm>
            <a:off x="2975229" y="3046222"/>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40%</a:t>
            </a:r>
            <a:endParaRPr sz="1100">
              <a:latin typeface="Calibri"/>
              <a:cs typeface="Calibri"/>
            </a:endParaRPr>
          </a:p>
        </p:txBody>
      </p:sp>
      <p:sp>
        <p:nvSpPr>
          <p:cNvPr id="46" name="object 46"/>
          <p:cNvSpPr txBox="1"/>
          <p:nvPr/>
        </p:nvSpPr>
        <p:spPr>
          <a:xfrm>
            <a:off x="3386073" y="3073654"/>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40%</a:t>
            </a:r>
            <a:endParaRPr sz="1100">
              <a:latin typeface="Calibri"/>
              <a:cs typeface="Calibri"/>
            </a:endParaRPr>
          </a:p>
        </p:txBody>
      </p:sp>
      <p:sp>
        <p:nvSpPr>
          <p:cNvPr id="47" name="object 47"/>
          <p:cNvSpPr txBox="1"/>
          <p:nvPr/>
        </p:nvSpPr>
        <p:spPr>
          <a:xfrm>
            <a:off x="3797300" y="3337305"/>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35%</a:t>
            </a:r>
            <a:endParaRPr sz="1100">
              <a:latin typeface="Calibri"/>
              <a:cs typeface="Calibri"/>
            </a:endParaRPr>
          </a:p>
        </p:txBody>
      </p:sp>
      <p:sp>
        <p:nvSpPr>
          <p:cNvPr id="48" name="object 48"/>
          <p:cNvSpPr txBox="1"/>
          <p:nvPr/>
        </p:nvSpPr>
        <p:spPr>
          <a:xfrm>
            <a:off x="4208526" y="3614673"/>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30%</a:t>
            </a:r>
            <a:endParaRPr sz="1100">
              <a:latin typeface="Calibri"/>
              <a:cs typeface="Calibri"/>
            </a:endParaRPr>
          </a:p>
        </p:txBody>
      </p:sp>
      <p:sp>
        <p:nvSpPr>
          <p:cNvPr id="49" name="object 49"/>
          <p:cNvSpPr txBox="1"/>
          <p:nvPr/>
        </p:nvSpPr>
        <p:spPr>
          <a:xfrm>
            <a:off x="5030470" y="3532759"/>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31%</a:t>
            </a:r>
            <a:endParaRPr sz="1100">
              <a:latin typeface="Calibri"/>
              <a:cs typeface="Calibri"/>
            </a:endParaRPr>
          </a:p>
        </p:txBody>
      </p:sp>
      <p:sp>
        <p:nvSpPr>
          <p:cNvPr id="50" name="object 50"/>
          <p:cNvSpPr txBox="1"/>
          <p:nvPr/>
        </p:nvSpPr>
        <p:spPr>
          <a:xfrm>
            <a:off x="5617845" y="3571494"/>
            <a:ext cx="269875" cy="364490"/>
          </a:xfrm>
          <a:prstGeom prst="rect">
            <a:avLst/>
          </a:prstGeom>
        </p:spPr>
        <p:txBody>
          <a:bodyPr vert="horz" wrap="square" lIns="0" tIns="10160" rIns="0" bIns="0" rtlCol="0">
            <a:spAutoFit/>
          </a:bodyPr>
          <a:lstStyle/>
          <a:p>
            <a:pPr marL="12700" marR="5080" indent="40640">
              <a:lnSpc>
                <a:spcPct val="101800"/>
              </a:lnSpc>
              <a:spcBef>
                <a:spcPts val="80"/>
              </a:spcBef>
            </a:pPr>
            <a:r>
              <a:rPr sz="1100" spc="-25" dirty="0">
                <a:solidFill>
                  <a:srgbClr val="404040"/>
                </a:solidFill>
                <a:latin typeface="Calibri"/>
                <a:cs typeface="Calibri"/>
              </a:rPr>
              <a:t>UK 31%</a:t>
            </a:r>
            <a:endParaRPr sz="1100">
              <a:latin typeface="Calibri"/>
              <a:cs typeface="Calibri"/>
            </a:endParaRPr>
          </a:p>
        </p:txBody>
      </p:sp>
      <p:sp>
        <p:nvSpPr>
          <p:cNvPr id="51" name="object 51"/>
          <p:cNvSpPr txBox="1"/>
          <p:nvPr/>
        </p:nvSpPr>
        <p:spPr>
          <a:xfrm>
            <a:off x="947724" y="5414898"/>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52" name="object 52"/>
          <p:cNvSpPr txBox="1"/>
          <p:nvPr/>
        </p:nvSpPr>
        <p:spPr>
          <a:xfrm>
            <a:off x="876706" y="4864353"/>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53" name="object 53"/>
          <p:cNvSpPr txBox="1"/>
          <p:nvPr/>
        </p:nvSpPr>
        <p:spPr>
          <a:xfrm>
            <a:off x="876706" y="4313935"/>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54" name="object 54"/>
          <p:cNvSpPr txBox="1"/>
          <p:nvPr/>
        </p:nvSpPr>
        <p:spPr>
          <a:xfrm>
            <a:off x="876706" y="3762832"/>
            <a:ext cx="26733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30%</a:t>
            </a:r>
            <a:endParaRPr sz="1100">
              <a:latin typeface="Calibri"/>
              <a:cs typeface="Calibri"/>
            </a:endParaRPr>
          </a:p>
        </p:txBody>
      </p:sp>
      <p:sp>
        <p:nvSpPr>
          <p:cNvPr id="55" name="object 55"/>
          <p:cNvSpPr txBox="1"/>
          <p:nvPr/>
        </p:nvSpPr>
        <p:spPr>
          <a:xfrm>
            <a:off x="876706" y="3212719"/>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40%</a:t>
            </a:r>
            <a:endParaRPr sz="1100">
              <a:latin typeface="Calibri"/>
              <a:cs typeface="Calibri"/>
            </a:endParaRPr>
          </a:p>
        </p:txBody>
      </p:sp>
      <p:sp>
        <p:nvSpPr>
          <p:cNvPr id="56" name="object 56"/>
          <p:cNvSpPr txBox="1"/>
          <p:nvPr/>
        </p:nvSpPr>
        <p:spPr>
          <a:xfrm>
            <a:off x="1311910" y="5596229"/>
            <a:ext cx="4419600" cy="194310"/>
          </a:xfrm>
          <a:prstGeom prst="rect">
            <a:avLst/>
          </a:prstGeom>
        </p:spPr>
        <p:txBody>
          <a:bodyPr vert="horz" wrap="square" lIns="0" tIns="13335" rIns="0" bIns="0" rtlCol="0">
            <a:spAutoFit/>
          </a:bodyPr>
          <a:lstStyle/>
          <a:p>
            <a:pPr marL="12700">
              <a:lnSpc>
                <a:spcPct val="100000"/>
              </a:lnSpc>
              <a:spcBef>
                <a:spcPts val="105"/>
              </a:spcBef>
              <a:tabLst>
                <a:tab pos="423545" algn="l"/>
                <a:tab pos="834390" algn="l"/>
                <a:tab pos="1245870" algn="l"/>
                <a:tab pos="1656714" algn="l"/>
                <a:tab pos="2067560" algn="l"/>
                <a:tab pos="2479040" algn="l"/>
                <a:tab pos="2889885" algn="l"/>
                <a:tab pos="3300729" algn="l"/>
                <a:tab pos="3712210" algn="l"/>
                <a:tab pos="4123054" algn="l"/>
              </a:tabLst>
            </a:pPr>
            <a:r>
              <a:rPr sz="1100" spc="-20" dirty="0">
                <a:solidFill>
                  <a:srgbClr val="585858"/>
                </a:solidFill>
                <a:latin typeface="Calibri"/>
                <a:cs typeface="Calibri"/>
              </a:rPr>
              <a:t>2014</a:t>
            </a:r>
            <a:r>
              <a:rPr sz="1100" dirty="0">
                <a:solidFill>
                  <a:srgbClr val="585858"/>
                </a:solidFill>
                <a:latin typeface="Calibri"/>
                <a:cs typeface="Calibri"/>
              </a:rPr>
              <a:t>	</a:t>
            </a:r>
            <a:r>
              <a:rPr sz="1100" spc="-20" dirty="0">
                <a:solidFill>
                  <a:srgbClr val="585858"/>
                </a:solidFill>
                <a:latin typeface="Calibri"/>
                <a:cs typeface="Calibri"/>
              </a:rPr>
              <a:t>2015</a:t>
            </a:r>
            <a:r>
              <a:rPr sz="1100" dirty="0">
                <a:solidFill>
                  <a:srgbClr val="585858"/>
                </a:solidFill>
                <a:latin typeface="Calibri"/>
                <a:cs typeface="Calibri"/>
              </a:rPr>
              <a:t>	</a:t>
            </a:r>
            <a:r>
              <a:rPr sz="1100" spc="-20" dirty="0">
                <a:solidFill>
                  <a:srgbClr val="585858"/>
                </a:solidFill>
                <a:latin typeface="Calibri"/>
                <a:cs typeface="Calibri"/>
              </a:rPr>
              <a:t>2016</a:t>
            </a:r>
            <a:r>
              <a:rPr sz="1100" dirty="0">
                <a:solidFill>
                  <a:srgbClr val="585858"/>
                </a:solidFill>
                <a:latin typeface="Calibri"/>
                <a:cs typeface="Calibri"/>
              </a:rPr>
              <a:t>	</a:t>
            </a:r>
            <a:r>
              <a:rPr sz="1100" spc="-20" dirty="0">
                <a:solidFill>
                  <a:srgbClr val="585858"/>
                </a:solidFill>
                <a:latin typeface="Calibri"/>
                <a:cs typeface="Calibri"/>
              </a:rPr>
              <a:t>2017</a:t>
            </a:r>
            <a:r>
              <a:rPr sz="1100" dirty="0">
                <a:solidFill>
                  <a:srgbClr val="585858"/>
                </a:solidFill>
                <a:latin typeface="Calibri"/>
                <a:cs typeface="Calibri"/>
              </a:rPr>
              <a:t>	</a:t>
            </a:r>
            <a:r>
              <a:rPr sz="1100" spc="-20" dirty="0">
                <a:solidFill>
                  <a:srgbClr val="585858"/>
                </a:solidFill>
                <a:latin typeface="Calibri"/>
                <a:cs typeface="Calibri"/>
              </a:rPr>
              <a:t>2018</a:t>
            </a:r>
            <a:r>
              <a:rPr sz="1100" dirty="0">
                <a:solidFill>
                  <a:srgbClr val="585858"/>
                </a:solidFill>
                <a:latin typeface="Calibri"/>
                <a:cs typeface="Calibri"/>
              </a:rPr>
              <a:t>	</a:t>
            </a:r>
            <a:r>
              <a:rPr sz="1100" spc="-20" dirty="0">
                <a:solidFill>
                  <a:srgbClr val="585858"/>
                </a:solidFill>
                <a:latin typeface="Calibri"/>
                <a:cs typeface="Calibri"/>
              </a:rPr>
              <a:t>2019</a:t>
            </a:r>
            <a:r>
              <a:rPr sz="1100" dirty="0">
                <a:solidFill>
                  <a:srgbClr val="585858"/>
                </a:solidFill>
                <a:latin typeface="Calibri"/>
                <a:cs typeface="Calibri"/>
              </a:rPr>
              <a:t>	</a:t>
            </a:r>
            <a:r>
              <a:rPr sz="1100" spc="-20" dirty="0">
                <a:solidFill>
                  <a:srgbClr val="585858"/>
                </a:solidFill>
                <a:latin typeface="Calibri"/>
                <a:cs typeface="Calibri"/>
              </a:rPr>
              <a:t>2020</a:t>
            </a:r>
            <a:r>
              <a:rPr sz="1100" dirty="0">
                <a:solidFill>
                  <a:srgbClr val="585858"/>
                </a:solidFill>
                <a:latin typeface="Calibri"/>
                <a:cs typeface="Calibri"/>
              </a:rPr>
              <a:t>	</a:t>
            </a:r>
            <a:r>
              <a:rPr sz="1100" spc="-20" dirty="0">
                <a:solidFill>
                  <a:srgbClr val="585858"/>
                </a:solidFill>
                <a:latin typeface="Calibri"/>
                <a:cs typeface="Calibri"/>
              </a:rPr>
              <a:t>2021</a:t>
            </a:r>
            <a:r>
              <a:rPr sz="1100" dirty="0">
                <a:solidFill>
                  <a:srgbClr val="585858"/>
                </a:solidFill>
                <a:latin typeface="Calibri"/>
                <a:cs typeface="Calibri"/>
              </a:rPr>
              <a:t>	</a:t>
            </a:r>
            <a:r>
              <a:rPr sz="1100" spc="-20" dirty="0">
                <a:solidFill>
                  <a:srgbClr val="585858"/>
                </a:solidFill>
                <a:latin typeface="Calibri"/>
                <a:cs typeface="Calibri"/>
              </a:rPr>
              <a:t>2022</a:t>
            </a:r>
            <a:r>
              <a:rPr sz="1100" dirty="0">
                <a:solidFill>
                  <a:srgbClr val="585858"/>
                </a:solidFill>
                <a:latin typeface="Calibri"/>
                <a:cs typeface="Calibri"/>
              </a:rPr>
              <a:t>	</a:t>
            </a:r>
            <a:r>
              <a:rPr sz="1100" spc="-20" dirty="0">
                <a:solidFill>
                  <a:srgbClr val="585858"/>
                </a:solidFill>
                <a:latin typeface="Calibri"/>
                <a:cs typeface="Calibri"/>
              </a:rPr>
              <a:t>2023</a:t>
            </a:r>
            <a:r>
              <a:rPr sz="1100" dirty="0">
                <a:solidFill>
                  <a:srgbClr val="585858"/>
                </a:solidFill>
                <a:latin typeface="Calibri"/>
                <a:cs typeface="Calibri"/>
              </a:rPr>
              <a:t>	</a:t>
            </a:r>
            <a:r>
              <a:rPr sz="1100" spc="-20" dirty="0">
                <a:solidFill>
                  <a:srgbClr val="585858"/>
                </a:solidFill>
                <a:latin typeface="Calibri"/>
                <a:cs typeface="Calibri"/>
              </a:rPr>
              <a:t>2024</a:t>
            </a:r>
            <a:endParaRPr sz="1100">
              <a:latin typeface="Calibri"/>
              <a:cs typeface="Calibri"/>
            </a:endParaRPr>
          </a:p>
        </p:txBody>
      </p:sp>
      <p:sp>
        <p:nvSpPr>
          <p:cNvPr id="57" name="object 57"/>
          <p:cNvSpPr txBox="1"/>
          <p:nvPr/>
        </p:nvSpPr>
        <p:spPr>
          <a:xfrm>
            <a:off x="2475992" y="2679319"/>
            <a:ext cx="1663064"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a:t>
            </a:r>
            <a:r>
              <a:rPr sz="1300" spc="10" dirty="0">
                <a:solidFill>
                  <a:srgbClr val="585858"/>
                </a:solidFill>
                <a:latin typeface="Calibri"/>
                <a:cs typeface="Calibri"/>
              </a:rPr>
              <a:t> </a:t>
            </a:r>
            <a:r>
              <a:rPr sz="1300" dirty="0">
                <a:solidFill>
                  <a:srgbClr val="585858"/>
                </a:solidFill>
                <a:latin typeface="Calibri"/>
                <a:cs typeface="Calibri"/>
              </a:rPr>
              <a:t>care</a:t>
            </a:r>
            <a:r>
              <a:rPr sz="1300" spc="10" dirty="0">
                <a:solidFill>
                  <a:srgbClr val="585858"/>
                </a:solidFill>
                <a:latin typeface="Calibri"/>
                <a:cs typeface="Calibri"/>
              </a:rPr>
              <a:t> </a:t>
            </a:r>
            <a:r>
              <a:rPr sz="1300" spc="-10" dirty="0">
                <a:solidFill>
                  <a:srgbClr val="585858"/>
                </a:solidFill>
                <a:latin typeface="Calibri"/>
                <a:cs typeface="Calibri"/>
              </a:rPr>
              <a:t>levels</a:t>
            </a:r>
            <a:endParaRPr sz="1300">
              <a:latin typeface="Calibri"/>
              <a:cs typeface="Calibri"/>
            </a:endParaRPr>
          </a:p>
        </p:txBody>
      </p:sp>
      <p:grpSp>
        <p:nvGrpSpPr>
          <p:cNvPr id="58" name="object 58"/>
          <p:cNvGrpSpPr/>
          <p:nvPr/>
        </p:nvGrpSpPr>
        <p:grpSpPr>
          <a:xfrm>
            <a:off x="6550152" y="3419665"/>
            <a:ext cx="4589145" cy="2157095"/>
            <a:chOff x="6550152" y="3419665"/>
            <a:chExt cx="4589145" cy="2157095"/>
          </a:xfrm>
        </p:grpSpPr>
        <p:sp>
          <p:nvSpPr>
            <p:cNvPr id="59" name="object 59"/>
            <p:cNvSpPr/>
            <p:nvPr/>
          </p:nvSpPr>
          <p:spPr>
            <a:xfrm>
              <a:off x="6774180" y="3424428"/>
              <a:ext cx="4140835" cy="2147570"/>
            </a:xfrm>
            <a:custGeom>
              <a:avLst/>
              <a:gdLst/>
              <a:ahLst/>
              <a:cxnLst/>
              <a:rect l="l" t="t" r="r" b="b"/>
              <a:pathLst>
                <a:path w="4140834" h="2147570">
                  <a:moveTo>
                    <a:pt x="205740" y="358140"/>
                  </a:moveTo>
                  <a:lnTo>
                    <a:pt x="0" y="358140"/>
                  </a:lnTo>
                  <a:lnTo>
                    <a:pt x="0" y="2147316"/>
                  </a:lnTo>
                  <a:lnTo>
                    <a:pt x="205740" y="2147316"/>
                  </a:lnTo>
                  <a:lnTo>
                    <a:pt x="205740" y="358140"/>
                  </a:lnTo>
                  <a:close/>
                </a:path>
                <a:path w="4140834" h="2147570">
                  <a:moveTo>
                    <a:pt x="861060" y="1348740"/>
                  </a:moveTo>
                  <a:lnTo>
                    <a:pt x="656844" y="1348740"/>
                  </a:lnTo>
                  <a:lnTo>
                    <a:pt x="656844" y="2147316"/>
                  </a:lnTo>
                  <a:lnTo>
                    <a:pt x="861060" y="2147316"/>
                  </a:lnTo>
                  <a:lnTo>
                    <a:pt x="861060" y="1348740"/>
                  </a:lnTo>
                  <a:close/>
                </a:path>
                <a:path w="4140834" h="2147570">
                  <a:moveTo>
                    <a:pt x="1517904" y="655320"/>
                  </a:moveTo>
                  <a:lnTo>
                    <a:pt x="1312164" y="655320"/>
                  </a:lnTo>
                  <a:lnTo>
                    <a:pt x="1312164" y="2147316"/>
                  </a:lnTo>
                  <a:lnTo>
                    <a:pt x="1517904" y="2147316"/>
                  </a:lnTo>
                  <a:lnTo>
                    <a:pt x="1517904" y="655320"/>
                  </a:lnTo>
                  <a:close/>
                </a:path>
                <a:path w="4140834" h="2147570">
                  <a:moveTo>
                    <a:pt x="2173224" y="1222248"/>
                  </a:moveTo>
                  <a:lnTo>
                    <a:pt x="1967484" y="1222248"/>
                  </a:lnTo>
                  <a:lnTo>
                    <a:pt x="1967484" y="2147316"/>
                  </a:lnTo>
                  <a:lnTo>
                    <a:pt x="2173224" y="2147316"/>
                  </a:lnTo>
                  <a:lnTo>
                    <a:pt x="2173224" y="1222248"/>
                  </a:lnTo>
                  <a:close/>
                </a:path>
                <a:path w="4140834" h="2147570">
                  <a:moveTo>
                    <a:pt x="2828544" y="484632"/>
                  </a:moveTo>
                  <a:lnTo>
                    <a:pt x="2622804" y="484632"/>
                  </a:lnTo>
                  <a:lnTo>
                    <a:pt x="2622804" y="2147316"/>
                  </a:lnTo>
                  <a:lnTo>
                    <a:pt x="2828544" y="2147316"/>
                  </a:lnTo>
                  <a:lnTo>
                    <a:pt x="2828544" y="484632"/>
                  </a:lnTo>
                  <a:close/>
                </a:path>
                <a:path w="4140834" h="2147570">
                  <a:moveTo>
                    <a:pt x="3483864" y="0"/>
                  </a:moveTo>
                  <a:lnTo>
                    <a:pt x="3279648" y="0"/>
                  </a:lnTo>
                  <a:lnTo>
                    <a:pt x="3279648" y="2147316"/>
                  </a:lnTo>
                  <a:lnTo>
                    <a:pt x="3483864" y="2147316"/>
                  </a:lnTo>
                  <a:lnTo>
                    <a:pt x="3483864" y="0"/>
                  </a:lnTo>
                  <a:close/>
                </a:path>
                <a:path w="4140834" h="2147570">
                  <a:moveTo>
                    <a:pt x="4140708" y="1438656"/>
                  </a:moveTo>
                  <a:lnTo>
                    <a:pt x="3934968" y="1438656"/>
                  </a:lnTo>
                  <a:lnTo>
                    <a:pt x="3934968" y="2147316"/>
                  </a:lnTo>
                  <a:lnTo>
                    <a:pt x="4140708" y="2147316"/>
                  </a:lnTo>
                  <a:lnTo>
                    <a:pt x="4140708" y="1438656"/>
                  </a:lnTo>
                  <a:close/>
                </a:path>
              </a:pathLst>
            </a:custGeom>
            <a:solidFill>
              <a:srgbClr val="AA0046"/>
            </a:solidFill>
          </p:spPr>
          <p:txBody>
            <a:bodyPr wrap="square" lIns="0" tIns="0" rIns="0" bIns="0" rtlCol="0"/>
            <a:lstStyle/>
            <a:p>
              <a:endParaRPr/>
            </a:p>
          </p:txBody>
        </p:sp>
        <p:sp>
          <p:nvSpPr>
            <p:cNvPr id="60" name="object 60"/>
            <p:cNvSpPr/>
            <p:nvPr/>
          </p:nvSpPr>
          <p:spPr>
            <a:xfrm>
              <a:off x="6774180" y="3424428"/>
              <a:ext cx="4140835" cy="2147570"/>
            </a:xfrm>
            <a:custGeom>
              <a:avLst/>
              <a:gdLst/>
              <a:ahLst/>
              <a:cxnLst/>
              <a:rect l="l" t="t" r="r" b="b"/>
              <a:pathLst>
                <a:path w="4140834" h="2147570">
                  <a:moveTo>
                    <a:pt x="0" y="358140"/>
                  </a:moveTo>
                  <a:lnTo>
                    <a:pt x="205740" y="358140"/>
                  </a:lnTo>
                  <a:lnTo>
                    <a:pt x="205740" y="2147316"/>
                  </a:lnTo>
                  <a:lnTo>
                    <a:pt x="0" y="2147316"/>
                  </a:lnTo>
                  <a:lnTo>
                    <a:pt x="0" y="358140"/>
                  </a:lnTo>
                  <a:close/>
                </a:path>
                <a:path w="4140834" h="2147570">
                  <a:moveTo>
                    <a:pt x="656844" y="1348740"/>
                  </a:moveTo>
                  <a:lnTo>
                    <a:pt x="861060" y="1348740"/>
                  </a:lnTo>
                  <a:lnTo>
                    <a:pt x="861060" y="2147316"/>
                  </a:lnTo>
                  <a:lnTo>
                    <a:pt x="656844" y="2147316"/>
                  </a:lnTo>
                  <a:lnTo>
                    <a:pt x="656844" y="1348740"/>
                  </a:lnTo>
                  <a:close/>
                </a:path>
                <a:path w="4140834" h="2147570">
                  <a:moveTo>
                    <a:pt x="1312164" y="655320"/>
                  </a:moveTo>
                  <a:lnTo>
                    <a:pt x="1517903" y="655320"/>
                  </a:lnTo>
                  <a:lnTo>
                    <a:pt x="1517903" y="2147316"/>
                  </a:lnTo>
                  <a:lnTo>
                    <a:pt x="1312164" y="2147316"/>
                  </a:lnTo>
                  <a:lnTo>
                    <a:pt x="1312164" y="655320"/>
                  </a:lnTo>
                  <a:close/>
                </a:path>
                <a:path w="4140834" h="2147570">
                  <a:moveTo>
                    <a:pt x="1967484" y="1222248"/>
                  </a:moveTo>
                  <a:lnTo>
                    <a:pt x="2173224" y="1222248"/>
                  </a:lnTo>
                  <a:lnTo>
                    <a:pt x="2173224" y="2147316"/>
                  </a:lnTo>
                  <a:lnTo>
                    <a:pt x="1967484" y="2147316"/>
                  </a:lnTo>
                  <a:lnTo>
                    <a:pt x="1967484" y="1222248"/>
                  </a:lnTo>
                  <a:close/>
                </a:path>
                <a:path w="4140834" h="2147570">
                  <a:moveTo>
                    <a:pt x="2622804" y="484632"/>
                  </a:moveTo>
                  <a:lnTo>
                    <a:pt x="2828544" y="484632"/>
                  </a:lnTo>
                  <a:lnTo>
                    <a:pt x="2828544" y="2147316"/>
                  </a:lnTo>
                  <a:lnTo>
                    <a:pt x="2622804" y="2147316"/>
                  </a:lnTo>
                  <a:lnTo>
                    <a:pt x="2622804" y="484632"/>
                  </a:lnTo>
                  <a:close/>
                </a:path>
                <a:path w="4140834" h="2147570">
                  <a:moveTo>
                    <a:pt x="3279648" y="0"/>
                  </a:moveTo>
                  <a:lnTo>
                    <a:pt x="3483864" y="0"/>
                  </a:lnTo>
                  <a:lnTo>
                    <a:pt x="3483864" y="2147316"/>
                  </a:lnTo>
                  <a:lnTo>
                    <a:pt x="3279648" y="2147316"/>
                  </a:lnTo>
                  <a:lnTo>
                    <a:pt x="3279648" y="0"/>
                  </a:lnTo>
                  <a:close/>
                </a:path>
                <a:path w="4140834" h="2147570">
                  <a:moveTo>
                    <a:pt x="3934968" y="1438656"/>
                  </a:moveTo>
                  <a:lnTo>
                    <a:pt x="4140708" y="1438656"/>
                  </a:lnTo>
                  <a:lnTo>
                    <a:pt x="4140708" y="2147316"/>
                  </a:lnTo>
                  <a:lnTo>
                    <a:pt x="3934968" y="2147316"/>
                  </a:lnTo>
                  <a:lnTo>
                    <a:pt x="3934968" y="1438656"/>
                  </a:lnTo>
                  <a:close/>
                </a:path>
              </a:pathLst>
            </a:custGeom>
            <a:ln w="9525">
              <a:solidFill>
                <a:srgbClr val="AA0046"/>
              </a:solidFill>
            </a:ln>
          </p:spPr>
          <p:txBody>
            <a:bodyPr wrap="square" lIns="0" tIns="0" rIns="0" bIns="0" rtlCol="0"/>
            <a:lstStyle/>
            <a:p>
              <a:endParaRPr/>
            </a:p>
          </p:txBody>
        </p:sp>
        <p:sp>
          <p:nvSpPr>
            <p:cNvPr id="61" name="object 61"/>
            <p:cNvSpPr/>
            <p:nvPr/>
          </p:nvSpPr>
          <p:spPr>
            <a:xfrm>
              <a:off x="6550152" y="5571744"/>
              <a:ext cx="4589145" cy="0"/>
            </a:xfrm>
            <a:custGeom>
              <a:avLst/>
              <a:gdLst/>
              <a:ahLst/>
              <a:cxnLst/>
              <a:rect l="l" t="t" r="r" b="b"/>
              <a:pathLst>
                <a:path w="4589145">
                  <a:moveTo>
                    <a:pt x="0" y="0"/>
                  </a:moveTo>
                  <a:lnTo>
                    <a:pt x="4588764" y="0"/>
                  </a:lnTo>
                </a:path>
              </a:pathLst>
            </a:custGeom>
            <a:ln w="9525">
              <a:solidFill>
                <a:srgbClr val="D9D9D9"/>
              </a:solidFill>
            </a:ln>
          </p:spPr>
          <p:txBody>
            <a:bodyPr wrap="square" lIns="0" tIns="0" rIns="0" bIns="0" rtlCol="0"/>
            <a:lstStyle/>
            <a:p>
              <a:endParaRPr/>
            </a:p>
          </p:txBody>
        </p:sp>
        <p:sp>
          <p:nvSpPr>
            <p:cNvPr id="62" name="object 62"/>
            <p:cNvSpPr/>
            <p:nvPr/>
          </p:nvSpPr>
          <p:spPr>
            <a:xfrm>
              <a:off x="6877050" y="4318254"/>
              <a:ext cx="3935095" cy="0"/>
            </a:xfrm>
            <a:custGeom>
              <a:avLst/>
              <a:gdLst/>
              <a:ahLst/>
              <a:cxnLst/>
              <a:rect l="l" t="t" r="r" b="b"/>
              <a:pathLst>
                <a:path w="3935095">
                  <a:moveTo>
                    <a:pt x="0" y="0"/>
                  </a:moveTo>
                  <a:lnTo>
                    <a:pt x="0" y="0"/>
                  </a:lnTo>
                  <a:lnTo>
                    <a:pt x="3279648" y="0"/>
                  </a:lnTo>
                  <a:lnTo>
                    <a:pt x="3934968" y="0"/>
                  </a:lnTo>
                </a:path>
              </a:pathLst>
            </a:custGeom>
            <a:ln w="28575">
              <a:solidFill>
                <a:srgbClr val="ECADFF"/>
              </a:solidFill>
              <a:prstDash val="dash"/>
            </a:ln>
          </p:spPr>
          <p:txBody>
            <a:bodyPr wrap="square" lIns="0" tIns="0" rIns="0" bIns="0" rtlCol="0"/>
            <a:lstStyle/>
            <a:p>
              <a:endParaRPr/>
            </a:p>
          </p:txBody>
        </p:sp>
      </p:grpSp>
      <p:sp>
        <p:nvSpPr>
          <p:cNvPr id="63" name="object 63"/>
          <p:cNvSpPr txBox="1"/>
          <p:nvPr/>
        </p:nvSpPr>
        <p:spPr>
          <a:xfrm>
            <a:off x="6743445" y="353491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30%</a:t>
            </a:r>
            <a:endParaRPr sz="1100">
              <a:latin typeface="Calibri"/>
              <a:cs typeface="Calibri"/>
            </a:endParaRPr>
          </a:p>
        </p:txBody>
      </p:sp>
      <p:sp>
        <p:nvSpPr>
          <p:cNvPr id="64" name="object 64"/>
          <p:cNvSpPr txBox="1"/>
          <p:nvPr/>
        </p:nvSpPr>
        <p:spPr>
          <a:xfrm>
            <a:off x="6984682" y="4526407"/>
            <a:ext cx="1097280" cy="193675"/>
          </a:xfrm>
          <a:prstGeom prst="rect">
            <a:avLst/>
          </a:prstGeom>
        </p:spPr>
        <p:txBody>
          <a:bodyPr vert="horz" wrap="square" lIns="0" tIns="12700" rIns="0" bIns="0" rtlCol="0">
            <a:spAutoFit/>
          </a:bodyPr>
          <a:lstStyle/>
          <a:p>
            <a:pPr marL="1905" algn="ctr">
              <a:lnSpc>
                <a:spcPct val="100000"/>
              </a:lnSpc>
              <a:spcBef>
                <a:spcPts val="100"/>
              </a:spcBef>
            </a:pPr>
            <a:r>
              <a:rPr sz="1100" spc="-25" dirty="0">
                <a:solidFill>
                  <a:srgbClr val="404040"/>
                </a:solidFill>
                <a:latin typeface="Calibri"/>
                <a:cs typeface="Calibri"/>
              </a:rPr>
              <a:t>13%</a:t>
            </a:r>
            <a:endParaRPr sz="1100">
              <a:latin typeface="Calibri"/>
              <a:cs typeface="Calibri"/>
            </a:endParaRPr>
          </a:p>
        </p:txBody>
      </p:sp>
      <p:sp>
        <p:nvSpPr>
          <p:cNvPr id="65" name="object 65"/>
          <p:cNvSpPr txBox="1"/>
          <p:nvPr/>
        </p:nvSpPr>
        <p:spPr>
          <a:xfrm>
            <a:off x="8055102" y="383298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25%</a:t>
            </a:r>
            <a:endParaRPr sz="1100">
              <a:latin typeface="Calibri"/>
              <a:cs typeface="Calibri"/>
            </a:endParaRPr>
          </a:p>
        </p:txBody>
      </p:sp>
      <p:sp>
        <p:nvSpPr>
          <p:cNvPr id="66" name="object 66"/>
          <p:cNvSpPr txBox="1"/>
          <p:nvPr/>
        </p:nvSpPr>
        <p:spPr>
          <a:xfrm>
            <a:off x="8296846" y="4398645"/>
            <a:ext cx="1095375" cy="193675"/>
          </a:xfrm>
          <a:prstGeom prst="rect">
            <a:avLst/>
          </a:prstGeom>
        </p:spPr>
        <p:txBody>
          <a:bodyPr vert="horz" wrap="square" lIns="0" tIns="12700" rIns="0" bIns="0" rtlCol="0">
            <a:spAutoFit/>
          </a:bodyPr>
          <a:lstStyle/>
          <a:p>
            <a:pPr marL="1905" algn="ctr">
              <a:lnSpc>
                <a:spcPct val="100000"/>
              </a:lnSpc>
              <a:spcBef>
                <a:spcPts val="100"/>
              </a:spcBef>
            </a:pPr>
            <a:r>
              <a:rPr sz="1100" spc="-25" dirty="0">
                <a:solidFill>
                  <a:srgbClr val="404040"/>
                </a:solidFill>
                <a:latin typeface="Calibri"/>
                <a:cs typeface="Calibri"/>
              </a:rPr>
              <a:t>16%</a:t>
            </a:r>
            <a:endParaRPr sz="1100">
              <a:latin typeface="Calibri"/>
              <a:cs typeface="Calibri"/>
            </a:endParaRPr>
          </a:p>
        </p:txBody>
      </p:sp>
      <p:sp>
        <p:nvSpPr>
          <p:cNvPr id="67" name="object 67"/>
          <p:cNvSpPr txBox="1"/>
          <p:nvPr/>
        </p:nvSpPr>
        <p:spPr>
          <a:xfrm>
            <a:off x="9366631" y="3661917"/>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28%</a:t>
            </a:r>
            <a:endParaRPr sz="1100">
              <a:latin typeface="Calibri"/>
              <a:cs typeface="Calibri"/>
            </a:endParaRPr>
          </a:p>
        </p:txBody>
      </p:sp>
      <p:sp>
        <p:nvSpPr>
          <p:cNvPr id="68" name="object 68"/>
          <p:cNvSpPr txBox="1"/>
          <p:nvPr/>
        </p:nvSpPr>
        <p:spPr>
          <a:xfrm>
            <a:off x="10051160" y="3176473"/>
            <a:ext cx="26987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36%</a:t>
            </a:r>
            <a:endParaRPr sz="1100">
              <a:latin typeface="Calibri"/>
              <a:cs typeface="Calibri"/>
            </a:endParaRPr>
          </a:p>
        </p:txBody>
      </p:sp>
      <p:sp>
        <p:nvSpPr>
          <p:cNvPr id="69" name="object 69"/>
          <p:cNvSpPr txBox="1"/>
          <p:nvPr/>
        </p:nvSpPr>
        <p:spPr>
          <a:xfrm>
            <a:off x="10678159" y="4616577"/>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12%</a:t>
            </a:r>
            <a:endParaRPr sz="1100">
              <a:latin typeface="Calibri"/>
              <a:cs typeface="Calibri"/>
            </a:endParaRPr>
          </a:p>
        </p:txBody>
      </p:sp>
      <p:sp>
        <p:nvSpPr>
          <p:cNvPr id="70" name="object 70"/>
          <p:cNvSpPr txBox="1"/>
          <p:nvPr/>
        </p:nvSpPr>
        <p:spPr>
          <a:xfrm>
            <a:off x="10907014" y="421424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21%</a:t>
            </a:r>
            <a:endParaRPr sz="1100">
              <a:latin typeface="Calibri"/>
              <a:cs typeface="Calibri"/>
            </a:endParaRPr>
          </a:p>
        </p:txBody>
      </p:sp>
      <p:sp>
        <p:nvSpPr>
          <p:cNvPr id="71" name="object 71"/>
          <p:cNvSpPr txBox="1"/>
          <p:nvPr/>
        </p:nvSpPr>
        <p:spPr>
          <a:xfrm>
            <a:off x="6237478" y="5459374"/>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72" name="object 72"/>
          <p:cNvSpPr txBox="1"/>
          <p:nvPr/>
        </p:nvSpPr>
        <p:spPr>
          <a:xfrm>
            <a:off x="6166484" y="486257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73" name="object 73"/>
          <p:cNvSpPr txBox="1"/>
          <p:nvPr/>
        </p:nvSpPr>
        <p:spPr>
          <a:xfrm>
            <a:off x="6166484" y="4266057"/>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74" name="object 74"/>
          <p:cNvSpPr txBox="1"/>
          <p:nvPr/>
        </p:nvSpPr>
        <p:spPr>
          <a:xfrm>
            <a:off x="6166484" y="3669538"/>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30%</a:t>
            </a:r>
            <a:endParaRPr sz="1100">
              <a:latin typeface="Calibri"/>
              <a:cs typeface="Calibri"/>
            </a:endParaRPr>
          </a:p>
        </p:txBody>
      </p:sp>
      <p:sp>
        <p:nvSpPr>
          <p:cNvPr id="75" name="object 75"/>
          <p:cNvSpPr txBox="1"/>
          <p:nvPr/>
        </p:nvSpPr>
        <p:spPr>
          <a:xfrm>
            <a:off x="6166484" y="3073145"/>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40%</a:t>
            </a:r>
            <a:endParaRPr sz="1100">
              <a:latin typeface="Calibri"/>
              <a:cs typeface="Calibri"/>
            </a:endParaRPr>
          </a:p>
        </p:txBody>
      </p:sp>
      <p:pic>
        <p:nvPicPr>
          <p:cNvPr id="76" name="object 76"/>
          <p:cNvPicPr/>
          <p:nvPr/>
        </p:nvPicPr>
        <p:blipFill>
          <a:blip r:embed="rId11" cstate="print"/>
          <a:stretch>
            <a:fillRect/>
          </a:stretch>
        </p:blipFill>
        <p:spPr>
          <a:xfrm>
            <a:off x="6284467" y="5711469"/>
            <a:ext cx="2598674" cy="881799"/>
          </a:xfrm>
          <a:prstGeom prst="rect">
            <a:avLst/>
          </a:prstGeom>
        </p:spPr>
      </p:pic>
      <p:pic>
        <p:nvPicPr>
          <p:cNvPr id="77" name="object 77"/>
          <p:cNvPicPr/>
          <p:nvPr/>
        </p:nvPicPr>
        <p:blipFill>
          <a:blip r:embed="rId12" cstate="print"/>
          <a:stretch>
            <a:fillRect/>
          </a:stretch>
        </p:blipFill>
        <p:spPr>
          <a:xfrm>
            <a:off x="9049004" y="5722543"/>
            <a:ext cx="476885" cy="453390"/>
          </a:xfrm>
          <a:prstGeom prst="rect">
            <a:avLst/>
          </a:prstGeom>
        </p:spPr>
      </p:pic>
      <p:sp>
        <p:nvSpPr>
          <p:cNvPr id="78" name="object 78"/>
          <p:cNvSpPr/>
          <p:nvPr/>
        </p:nvSpPr>
        <p:spPr>
          <a:xfrm>
            <a:off x="9879710" y="5717032"/>
            <a:ext cx="299085" cy="285115"/>
          </a:xfrm>
          <a:custGeom>
            <a:avLst/>
            <a:gdLst/>
            <a:ahLst/>
            <a:cxnLst/>
            <a:rect l="l" t="t" r="r" b="b"/>
            <a:pathLst>
              <a:path w="299084" h="285114">
                <a:moveTo>
                  <a:pt x="36957" y="194792"/>
                </a:moveTo>
                <a:lnTo>
                  <a:pt x="1524" y="219684"/>
                </a:lnTo>
                <a:lnTo>
                  <a:pt x="0" y="224015"/>
                </a:lnTo>
                <a:lnTo>
                  <a:pt x="508" y="225272"/>
                </a:lnTo>
                <a:lnTo>
                  <a:pt x="1905" y="226555"/>
                </a:lnTo>
                <a:lnTo>
                  <a:pt x="59963" y="284632"/>
                </a:lnTo>
                <a:lnTo>
                  <a:pt x="60198" y="284784"/>
                </a:lnTo>
                <a:lnTo>
                  <a:pt x="60833" y="284911"/>
                </a:lnTo>
                <a:lnTo>
                  <a:pt x="61214" y="284835"/>
                </a:lnTo>
                <a:lnTo>
                  <a:pt x="64516" y="282549"/>
                </a:lnTo>
                <a:lnTo>
                  <a:pt x="65405" y="281749"/>
                </a:lnTo>
                <a:lnTo>
                  <a:pt x="66802" y="280225"/>
                </a:lnTo>
                <a:lnTo>
                  <a:pt x="67310" y="279615"/>
                </a:lnTo>
                <a:lnTo>
                  <a:pt x="67691" y="279006"/>
                </a:lnTo>
                <a:lnTo>
                  <a:pt x="68072" y="278485"/>
                </a:lnTo>
                <a:lnTo>
                  <a:pt x="68199" y="278066"/>
                </a:lnTo>
                <a:lnTo>
                  <a:pt x="68453" y="277647"/>
                </a:lnTo>
                <a:lnTo>
                  <a:pt x="68453" y="276593"/>
                </a:lnTo>
                <a:lnTo>
                  <a:pt x="68199" y="276288"/>
                </a:lnTo>
                <a:lnTo>
                  <a:pt x="45466" y="253479"/>
                </a:lnTo>
                <a:lnTo>
                  <a:pt x="52286" y="246646"/>
                </a:lnTo>
                <a:lnTo>
                  <a:pt x="38608" y="246646"/>
                </a:lnTo>
                <a:lnTo>
                  <a:pt x="13462" y="221526"/>
                </a:lnTo>
                <a:lnTo>
                  <a:pt x="21209" y="213829"/>
                </a:lnTo>
                <a:lnTo>
                  <a:pt x="22606" y="212407"/>
                </a:lnTo>
                <a:lnTo>
                  <a:pt x="24130" y="211061"/>
                </a:lnTo>
                <a:lnTo>
                  <a:pt x="25989" y="209727"/>
                </a:lnTo>
                <a:lnTo>
                  <a:pt x="27559" y="208508"/>
                </a:lnTo>
                <a:lnTo>
                  <a:pt x="29591" y="207594"/>
                </a:lnTo>
                <a:lnTo>
                  <a:pt x="34036" y="206463"/>
                </a:lnTo>
                <a:lnTo>
                  <a:pt x="58631" y="206463"/>
                </a:lnTo>
                <a:lnTo>
                  <a:pt x="58293" y="205968"/>
                </a:lnTo>
                <a:lnTo>
                  <a:pt x="52705" y="200482"/>
                </a:lnTo>
                <a:lnTo>
                  <a:pt x="50292" y="198666"/>
                </a:lnTo>
                <a:lnTo>
                  <a:pt x="47625" y="197370"/>
                </a:lnTo>
                <a:lnTo>
                  <a:pt x="45085" y="196075"/>
                </a:lnTo>
                <a:lnTo>
                  <a:pt x="42418" y="195300"/>
                </a:lnTo>
                <a:lnTo>
                  <a:pt x="36957" y="194792"/>
                </a:lnTo>
                <a:close/>
              </a:path>
              <a:path w="299084" h="285114">
                <a:moveTo>
                  <a:pt x="58631" y="206463"/>
                </a:moveTo>
                <a:lnTo>
                  <a:pt x="34036" y="206463"/>
                </a:lnTo>
                <a:lnTo>
                  <a:pt x="36575" y="206565"/>
                </a:lnTo>
                <a:lnTo>
                  <a:pt x="41910" y="208076"/>
                </a:lnTo>
                <a:lnTo>
                  <a:pt x="44450" y="209727"/>
                </a:lnTo>
                <a:lnTo>
                  <a:pt x="46990" y="212280"/>
                </a:lnTo>
                <a:lnTo>
                  <a:pt x="48895" y="214147"/>
                </a:lnTo>
                <a:lnTo>
                  <a:pt x="50292" y="216179"/>
                </a:lnTo>
                <a:lnTo>
                  <a:pt x="52324" y="220535"/>
                </a:lnTo>
                <a:lnTo>
                  <a:pt x="52832" y="222758"/>
                </a:lnTo>
                <a:lnTo>
                  <a:pt x="52936" y="227418"/>
                </a:lnTo>
                <a:lnTo>
                  <a:pt x="52450" y="229603"/>
                </a:lnTo>
                <a:lnTo>
                  <a:pt x="50419" y="234213"/>
                </a:lnTo>
                <a:lnTo>
                  <a:pt x="48641" y="236626"/>
                </a:lnTo>
                <a:lnTo>
                  <a:pt x="46100" y="239141"/>
                </a:lnTo>
                <a:lnTo>
                  <a:pt x="38608" y="246646"/>
                </a:lnTo>
                <a:lnTo>
                  <a:pt x="52286" y="246646"/>
                </a:lnTo>
                <a:lnTo>
                  <a:pt x="56388" y="242493"/>
                </a:lnTo>
                <a:lnTo>
                  <a:pt x="59309" y="238671"/>
                </a:lnTo>
                <a:lnTo>
                  <a:pt x="62865" y="231152"/>
                </a:lnTo>
                <a:lnTo>
                  <a:pt x="63881" y="227418"/>
                </a:lnTo>
                <a:lnTo>
                  <a:pt x="64117" y="220522"/>
                </a:lnTo>
                <a:lnTo>
                  <a:pt x="64074" y="219684"/>
                </a:lnTo>
                <a:lnTo>
                  <a:pt x="63500" y="216408"/>
                </a:lnTo>
                <a:lnTo>
                  <a:pt x="61975" y="212864"/>
                </a:lnTo>
                <a:lnTo>
                  <a:pt x="60579" y="209308"/>
                </a:lnTo>
                <a:lnTo>
                  <a:pt x="58631" y="206463"/>
                </a:lnTo>
                <a:close/>
              </a:path>
              <a:path w="299084" h="285114">
                <a:moveTo>
                  <a:pt x="101346" y="160020"/>
                </a:moveTo>
                <a:lnTo>
                  <a:pt x="97536" y="161290"/>
                </a:lnTo>
                <a:lnTo>
                  <a:pt x="93853" y="162560"/>
                </a:lnTo>
                <a:lnTo>
                  <a:pt x="90043" y="163830"/>
                </a:lnTo>
                <a:lnTo>
                  <a:pt x="86487" y="166370"/>
                </a:lnTo>
                <a:lnTo>
                  <a:pt x="79121" y="173990"/>
                </a:lnTo>
                <a:lnTo>
                  <a:pt x="76454" y="177800"/>
                </a:lnTo>
                <a:lnTo>
                  <a:pt x="74930" y="181610"/>
                </a:lnTo>
                <a:lnTo>
                  <a:pt x="73279" y="185420"/>
                </a:lnTo>
                <a:lnTo>
                  <a:pt x="72802" y="189230"/>
                </a:lnTo>
                <a:lnTo>
                  <a:pt x="72771" y="191770"/>
                </a:lnTo>
                <a:lnTo>
                  <a:pt x="73025" y="194310"/>
                </a:lnTo>
                <a:lnTo>
                  <a:pt x="73279" y="198120"/>
                </a:lnTo>
                <a:lnTo>
                  <a:pt x="92456" y="223520"/>
                </a:lnTo>
                <a:lnTo>
                  <a:pt x="96139" y="226060"/>
                </a:lnTo>
                <a:lnTo>
                  <a:pt x="103759" y="228600"/>
                </a:lnTo>
                <a:lnTo>
                  <a:pt x="115062" y="228600"/>
                </a:lnTo>
                <a:lnTo>
                  <a:pt x="118872" y="227330"/>
                </a:lnTo>
                <a:lnTo>
                  <a:pt x="126238" y="222250"/>
                </a:lnTo>
                <a:lnTo>
                  <a:pt x="130581" y="218440"/>
                </a:lnTo>
                <a:lnTo>
                  <a:pt x="110363" y="218440"/>
                </a:lnTo>
                <a:lnTo>
                  <a:pt x="105283" y="217170"/>
                </a:lnTo>
                <a:lnTo>
                  <a:pt x="102616" y="215900"/>
                </a:lnTo>
                <a:lnTo>
                  <a:pt x="97536" y="212090"/>
                </a:lnTo>
                <a:lnTo>
                  <a:pt x="95123" y="210820"/>
                </a:lnTo>
                <a:lnTo>
                  <a:pt x="83312" y="190500"/>
                </a:lnTo>
                <a:lnTo>
                  <a:pt x="83439" y="187960"/>
                </a:lnTo>
                <a:lnTo>
                  <a:pt x="85217" y="181610"/>
                </a:lnTo>
                <a:lnTo>
                  <a:pt x="86868" y="180340"/>
                </a:lnTo>
                <a:lnTo>
                  <a:pt x="89281" y="177800"/>
                </a:lnTo>
                <a:lnTo>
                  <a:pt x="94361" y="172720"/>
                </a:lnTo>
                <a:lnTo>
                  <a:pt x="99695" y="171450"/>
                </a:lnTo>
                <a:lnTo>
                  <a:pt x="126449" y="171450"/>
                </a:lnTo>
                <a:lnTo>
                  <a:pt x="124079" y="168910"/>
                </a:lnTo>
                <a:lnTo>
                  <a:pt x="120269" y="166370"/>
                </a:lnTo>
                <a:lnTo>
                  <a:pt x="116586" y="163830"/>
                </a:lnTo>
                <a:lnTo>
                  <a:pt x="108966" y="161290"/>
                </a:lnTo>
                <a:lnTo>
                  <a:pt x="101346" y="160020"/>
                </a:lnTo>
                <a:close/>
              </a:path>
              <a:path w="299084" h="285114">
                <a:moveTo>
                  <a:pt x="126449" y="171450"/>
                </a:moveTo>
                <a:lnTo>
                  <a:pt x="102362" y="171450"/>
                </a:lnTo>
                <a:lnTo>
                  <a:pt x="107442" y="172720"/>
                </a:lnTo>
                <a:lnTo>
                  <a:pt x="110109" y="173990"/>
                </a:lnTo>
                <a:lnTo>
                  <a:pt x="115189" y="176530"/>
                </a:lnTo>
                <a:lnTo>
                  <a:pt x="117602" y="179070"/>
                </a:lnTo>
                <a:lnTo>
                  <a:pt x="119888" y="181610"/>
                </a:lnTo>
                <a:lnTo>
                  <a:pt x="122428" y="184150"/>
                </a:lnTo>
                <a:lnTo>
                  <a:pt x="129286" y="201930"/>
                </a:lnTo>
                <a:lnTo>
                  <a:pt x="127508" y="207010"/>
                </a:lnTo>
                <a:lnTo>
                  <a:pt x="113030" y="218440"/>
                </a:lnTo>
                <a:lnTo>
                  <a:pt x="130581" y="218440"/>
                </a:lnTo>
                <a:lnTo>
                  <a:pt x="139954" y="199390"/>
                </a:lnTo>
                <a:lnTo>
                  <a:pt x="139573" y="195580"/>
                </a:lnTo>
                <a:lnTo>
                  <a:pt x="139319" y="191770"/>
                </a:lnTo>
                <a:lnTo>
                  <a:pt x="138175" y="187960"/>
                </a:lnTo>
                <a:lnTo>
                  <a:pt x="136144" y="184150"/>
                </a:lnTo>
                <a:lnTo>
                  <a:pt x="133985" y="180340"/>
                </a:lnTo>
                <a:lnTo>
                  <a:pt x="131191" y="176530"/>
                </a:lnTo>
                <a:lnTo>
                  <a:pt x="126449" y="171450"/>
                </a:lnTo>
                <a:close/>
              </a:path>
              <a:path w="299084" h="285114">
                <a:moveTo>
                  <a:pt x="122300" y="135890"/>
                </a:moveTo>
                <a:lnTo>
                  <a:pt x="118491" y="135890"/>
                </a:lnTo>
                <a:lnTo>
                  <a:pt x="117221" y="137160"/>
                </a:lnTo>
                <a:lnTo>
                  <a:pt x="116332" y="138430"/>
                </a:lnTo>
                <a:lnTo>
                  <a:pt x="115570" y="138430"/>
                </a:lnTo>
                <a:lnTo>
                  <a:pt x="114935" y="139700"/>
                </a:lnTo>
                <a:lnTo>
                  <a:pt x="113919" y="140970"/>
                </a:lnTo>
                <a:lnTo>
                  <a:pt x="113665" y="140970"/>
                </a:lnTo>
                <a:lnTo>
                  <a:pt x="113411" y="142240"/>
                </a:lnTo>
                <a:lnTo>
                  <a:pt x="113284" y="143510"/>
                </a:lnTo>
                <a:lnTo>
                  <a:pt x="113919" y="143510"/>
                </a:lnTo>
                <a:lnTo>
                  <a:pt x="115062" y="144780"/>
                </a:lnTo>
                <a:lnTo>
                  <a:pt x="170307" y="173990"/>
                </a:lnTo>
                <a:lnTo>
                  <a:pt x="173482" y="173990"/>
                </a:lnTo>
                <a:lnTo>
                  <a:pt x="174117" y="172720"/>
                </a:lnTo>
                <a:lnTo>
                  <a:pt x="174879" y="172720"/>
                </a:lnTo>
                <a:lnTo>
                  <a:pt x="176403" y="171450"/>
                </a:lnTo>
                <a:lnTo>
                  <a:pt x="177419" y="170180"/>
                </a:lnTo>
                <a:lnTo>
                  <a:pt x="178308" y="168910"/>
                </a:lnTo>
                <a:lnTo>
                  <a:pt x="179197" y="168910"/>
                </a:lnTo>
                <a:lnTo>
                  <a:pt x="179705" y="167640"/>
                </a:lnTo>
                <a:lnTo>
                  <a:pt x="180340" y="167640"/>
                </a:lnTo>
                <a:lnTo>
                  <a:pt x="181356" y="165100"/>
                </a:lnTo>
                <a:lnTo>
                  <a:pt x="181356" y="163830"/>
                </a:lnTo>
                <a:lnTo>
                  <a:pt x="179895" y="161290"/>
                </a:lnTo>
                <a:lnTo>
                  <a:pt x="168656" y="161290"/>
                </a:lnTo>
                <a:lnTo>
                  <a:pt x="122300" y="135890"/>
                </a:lnTo>
                <a:close/>
              </a:path>
              <a:path w="299084" h="285114">
                <a:moveTo>
                  <a:pt x="150622" y="106680"/>
                </a:moveTo>
                <a:lnTo>
                  <a:pt x="147700" y="106680"/>
                </a:lnTo>
                <a:lnTo>
                  <a:pt x="147193" y="107950"/>
                </a:lnTo>
                <a:lnTo>
                  <a:pt x="146558" y="107950"/>
                </a:lnTo>
                <a:lnTo>
                  <a:pt x="145923" y="109220"/>
                </a:lnTo>
                <a:lnTo>
                  <a:pt x="145161" y="109220"/>
                </a:lnTo>
                <a:lnTo>
                  <a:pt x="142748" y="111760"/>
                </a:lnTo>
                <a:lnTo>
                  <a:pt x="142494" y="113030"/>
                </a:lnTo>
                <a:lnTo>
                  <a:pt x="142113" y="113030"/>
                </a:lnTo>
                <a:lnTo>
                  <a:pt x="142113" y="114300"/>
                </a:lnTo>
                <a:lnTo>
                  <a:pt x="142367" y="114300"/>
                </a:lnTo>
                <a:lnTo>
                  <a:pt x="142621" y="115570"/>
                </a:lnTo>
                <a:lnTo>
                  <a:pt x="168910" y="161290"/>
                </a:lnTo>
                <a:lnTo>
                  <a:pt x="179895" y="161290"/>
                </a:lnTo>
                <a:lnTo>
                  <a:pt x="157988" y="123190"/>
                </a:lnTo>
                <a:lnTo>
                  <a:pt x="157607" y="121920"/>
                </a:lnTo>
                <a:lnTo>
                  <a:pt x="178511" y="121920"/>
                </a:lnTo>
                <a:lnTo>
                  <a:pt x="150622" y="106680"/>
                </a:lnTo>
                <a:close/>
              </a:path>
              <a:path w="299084" h="285114">
                <a:moveTo>
                  <a:pt x="178511" y="121920"/>
                </a:moveTo>
                <a:lnTo>
                  <a:pt x="157607" y="121920"/>
                </a:lnTo>
                <a:lnTo>
                  <a:pt x="158115" y="123190"/>
                </a:lnTo>
                <a:lnTo>
                  <a:pt x="198882" y="144780"/>
                </a:lnTo>
                <a:lnTo>
                  <a:pt x="199771" y="146050"/>
                </a:lnTo>
                <a:lnTo>
                  <a:pt x="201041" y="146050"/>
                </a:lnTo>
                <a:lnTo>
                  <a:pt x="201675" y="144780"/>
                </a:lnTo>
                <a:lnTo>
                  <a:pt x="202819" y="144780"/>
                </a:lnTo>
                <a:lnTo>
                  <a:pt x="203581" y="143510"/>
                </a:lnTo>
                <a:lnTo>
                  <a:pt x="204216" y="143510"/>
                </a:lnTo>
                <a:lnTo>
                  <a:pt x="205105" y="142240"/>
                </a:lnTo>
                <a:lnTo>
                  <a:pt x="206121" y="142240"/>
                </a:lnTo>
                <a:lnTo>
                  <a:pt x="207137" y="140970"/>
                </a:lnTo>
                <a:lnTo>
                  <a:pt x="208534" y="139700"/>
                </a:lnTo>
                <a:lnTo>
                  <a:pt x="209042" y="138430"/>
                </a:lnTo>
                <a:lnTo>
                  <a:pt x="209550" y="138430"/>
                </a:lnTo>
                <a:lnTo>
                  <a:pt x="210058" y="135890"/>
                </a:lnTo>
                <a:lnTo>
                  <a:pt x="209931" y="134620"/>
                </a:lnTo>
                <a:lnTo>
                  <a:pt x="209260" y="133350"/>
                </a:lnTo>
                <a:lnTo>
                  <a:pt x="197612" y="133350"/>
                </a:lnTo>
                <a:lnTo>
                  <a:pt x="197104" y="132080"/>
                </a:lnTo>
                <a:lnTo>
                  <a:pt x="178511" y="121920"/>
                </a:lnTo>
                <a:close/>
              </a:path>
              <a:path w="299084" h="285114">
                <a:moveTo>
                  <a:pt x="121539" y="134620"/>
                </a:moveTo>
                <a:lnTo>
                  <a:pt x="120396" y="134620"/>
                </a:lnTo>
                <a:lnTo>
                  <a:pt x="119634" y="135890"/>
                </a:lnTo>
                <a:lnTo>
                  <a:pt x="121920" y="135890"/>
                </a:lnTo>
                <a:lnTo>
                  <a:pt x="121539" y="134620"/>
                </a:lnTo>
                <a:close/>
              </a:path>
              <a:path w="299084" h="285114">
                <a:moveTo>
                  <a:pt x="181102" y="80010"/>
                </a:moveTo>
                <a:lnTo>
                  <a:pt x="174371" y="80010"/>
                </a:lnTo>
                <a:lnTo>
                  <a:pt x="173609" y="81280"/>
                </a:lnTo>
                <a:lnTo>
                  <a:pt x="172847" y="81280"/>
                </a:lnTo>
                <a:lnTo>
                  <a:pt x="172466" y="82550"/>
                </a:lnTo>
                <a:lnTo>
                  <a:pt x="171958" y="82550"/>
                </a:lnTo>
                <a:lnTo>
                  <a:pt x="171577" y="83820"/>
                </a:lnTo>
                <a:lnTo>
                  <a:pt x="171196" y="83820"/>
                </a:lnTo>
                <a:lnTo>
                  <a:pt x="171069" y="85090"/>
                </a:lnTo>
                <a:lnTo>
                  <a:pt x="171450" y="86360"/>
                </a:lnTo>
                <a:lnTo>
                  <a:pt x="171577" y="86360"/>
                </a:lnTo>
                <a:lnTo>
                  <a:pt x="197231" y="132080"/>
                </a:lnTo>
                <a:lnTo>
                  <a:pt x="197612" y="133350"/>
                </a:lnTo>
                <a:lnTo>
                  <a:pt x="209260" y="133350"/>
                </a:lnTo>
                <a:lnTo>
                  <a:pt x="181102" y="80010"/>
                </a:lnTo>
                <a:close/>
              </a:path>
              <a:path w="299084" h="285114">
                <a:moveTo>
                  <a:pt x="256794" y="124460"/>
                </a:moveTo>
                <a:lnTo>
                  <a:pt x="255397" y="124460"/>
                </a:lnTo>
                <a:lnTo>
                  <a:pt x="255905" y="125730"/>
                </a:lnTo>
                <a:lnTo>
                  <a:pt x="256794" y="124460"/>
                </a:lnTo>
                <a:close/>
              </a:path>
              <a:path w="299084" h="285114">
                <a:moveTo>
                  <a:pt x="256950" y="101600"/>
                </a:moveTo>
                <a:lnTo>
                  <a:pt x="244983" y="101600"/>
                </a:lnTo>
                <a:lnTo>
                  <a:pt x="254127" y="123190"/>
                </a:lnTo>
                <a:lnTo>
                  <a:pt x="254381" y="124460"/>
                </a:lnTo>
                <a:lnTo>
                  <a:pt x="257302" y="124460"/>
                </a:lnTo>
                <a:lnTo>
                  <a:pt x="258572" y="123190"/>
                </a:lnTo>
                <a:lnTo>
                  <a:pt x="259207" y="123190"/>
                </a:lnTo>
                <a:lnTo>
                  <a:pt x="260096" y="121920"/>
                </a:lnTo>
                <a:lnTo>
                  <a:pt x="261747" y="120650"/>
                </a:lnTo>
                <a:lnTo>
                  <a:pt x="262763" y="119380"/>
                </a:lnTo>
                <a:lnTo>
                  <a:pt x="263779" y="116840"/>
                </a:lnTo>
                <a:lnTo>
                  <a:pt x="263525" y="115570"/>
                </a:lnTo>
                <a:lnTo>
                  <a:pt x="256950" y="101600"/>
                </a:lnTo>
                <a:close/>
              </a:path>
              <a:path w="299084" h="285114">
                <a:moveTo>
                  <a:pt x="191516" y="66040"/>
                </a:moveTo>
                <a:lnTo>
                  <a:pt x="188341" y="66040"/>
                </a:lnTo>
                <a:lnTo>
                  <a:pt x="187833" y="67310"/>
                </a:lnTo>
                <a:lnTo>
                  <a:pt x="187198" y="67310"/>
                </a:lnTo>
                <a:lnTo>
                  <a:pt x="184404" y="69850"/>
                </a:lnTo>
                <a:lnTo>
                  <a:pt x="182753" y="72390"/>
                </a:lnTo>
                <a:lnTo>
                  <a:pt x="182499" y="72390"/>
                </a:lnTo>
                <a:lnTo>
                  <a:pt x="182372" y="73660"/>
                </a:lnTo>
                <a:lnTo>
                  <a:pt x="182625" y="73660"/>
                </a:lnTo>
                <a:lnTo>
                  <a:pt x="183388" y="74930"/>
                </a:lnTo>
                <a:lnTo>
                  <a:pt x="184023" y="74930"/>
                </a:lnTo>
                <a:lnTo>
                  <a:pt x="242570" y="101600"/>
                </a:lnTo>
                <a:lnTo>
                  <a:pt x="243078" y="102870"/>
                </a:lnTo>
                <a:lnTo>
                  <a:pt x="244602" y="102870"/>
                </a:lnTo>
                <a:lnTo>
                  <a:pt x="244983" y="101600"/>
                </a:lnTo>
                <a:lnTo>
                  <a:pt x="256950" y="101600"/>
                </a:lnTo>
                <a:lnTo>
                  <a:pt x="253365" y="93980"/>
                </a:lnTo>
                <a:lnTo>
                  <a:pt x="251008" y="88900"/>
                </a:lnTo>
                <a:lnTo>
                  <a:pt x="239395" y="88900"/>
                </a:lnTo>
                <a:lnTo>
                  <a:pt x="191516" y="66040"/>
                </a:lnTo>
                <a:close/>
              </a:path>
              <a:path w="299084" h="285114">
                <a:moveTo>
                  <a:pt x="225679" y="34290"/>
                </a:moveTo>
                <a:lnTo>
                  <a:pt x="219964" y="34290"/>
                </a:lnTo>
                <a:lnTo>
                  <a:pt x="218059" y="36830"/>
                </a:lnTo>
                <a:lnTo>
                  <a:pt x="217297" y="36830"/>
                </a:lnTo>
                <a:lnTo>
                  <a:pt x="216789" y="38100"/>
                </a:lnTo>
                <a:lnTo>
                  <a:pt x="216408" y="38100"/>
                </a:lnTo>
                <a:lnTo>
                  <a:pt x="216027" y="39370"/>
                </a:lnTo>
                <a:lnTo>
                  <a:pt x="215900" y="40640"/>
                </a:lnTo>
                <a:lnTo>
                  <a:pt x="216027" y="40640"/>
                </a:lnTo>
                <a:lnTo>
                  <a:pt x="239649" y="88900"/>
                </a:lnTo>
                <a:lnTo>
                  <a:pt x="251008" y="88900"/>
                </a:lnTo>
                <a:lnTo>
                  <a:pt x="225679" y="34290"/>
                </a:lnTo>
                <a:close/>
              </a:path>
              <a:path w="299084" h="285114">
                <a:moveTo>
                  <a:pt x="179578" y="77470"/>
                </a:moveTo>
                <a:lnTo>
                  <a:pt x="176784" y="77470"/>
                </a:lnTo>
                <a:lnTo>
                  <a:pt x="175768" y="78740"/>
                </a:lnTo>
                <a:lnTo>
                  <a:pt x="175133" y="80010"/>
                </a:lnTo>
                <a:lnTo>
                  <a:pt x="180848" y="80010"/>
                </a:lnTo>
                <a:lnTo>
                  <a:pt x="180467" y="78740"/>
                </a:lnTo>
                <a:lnTo>
                  <a:pt x="179705" y="78740"/>
                </a:lnTo>
                <a:lnTo>
                  <a:pt x="179578" y="77470"/>
                </a:lnTo>
                <a:close/>
              </a:path>
              <a:path w="299084" h="285114">
                <a:moveTo>
                  <a:pt x="281940" y="64770"/>
                </a:moveTo>
                <a:lnTo>
                  <a:pt x="268350" y="64770"/>
                </a:lnTo>
                <a:lnTo>
                  <a:pt x="268986" y="66040"/>
                </a:lnTo>
                <a:lnTo>
                  <a:pt x="269875" y="66040"/>
                </a:lnTo>
                <a:lnTo>
                  <a:pt x="270764" y="67310"/>
                </a:lnTo>
                <a:lnTo>
                  <a:pt x="272288" y="68580"/>
                </a:lnTo>
                <a:lnTo>
                  <a:pt x="275336" y="68580"/>
                </a:lnTo>
                <a:lnTo>
                  <a:pt x="277622" y="67310"/>
                </a:lnTo>
                <a:lnTo>
                  <a:pt x="279019" y="67310"/>
                </a:lnTo>
                <a:lnTo>
                  <a:pt x="280416" y="66040"/>
                </a:lnTo>
                <a:lnTo>
                  <a:pt x="281940" y="64770"/>
                </a:lnTo>
                <a:close/>
              </a:path>
              <a:path w="299084" h="285114">
                <a:moveTo>
                  <a:pt x="297307" y="34290"/>
                </a:moveTo>
                <a:lnTo>
                  <a:pt x="283210" y="34290"/>
                </a:lnTo>
                <a:lnTo>
                  <a:pt x="284607" y="35560"/>
                </a:lnTo>
                <a:lnTo>
                  <a:pt x="285750" y="36830"/>
                </a:lnTo>
                <a:lnTo>
                  <a:pt x="287020" y="38100"/>
                </a:lnTo>
                <a:lnTo>
                  <a:pt x="287782" y="39370"/>
                </a:lnTo>
                <a:lnTo>
                  <a:pt x="288163" y="40640"/>
                </a:lnTo>
                <a:lnTo>
                  <a:pt x="288671" y="41910"/>
                </a:lnTo>
                <a:lnTo>
                  <a:pt x="288798" y="43180"/>
                </a:lnTo>
                <a:lnTo>
                  <a:pt x="288290" y="45720"/>
                </a:lnTo>
                <a:lnTo>
                  <a:pt x="287782" y="46990"/>
                </a:lnTo>
                <a:lnTo>
                  <a:pt x="286893" y="48260"/>
                </a:lnTo>
                <a:lnTo>
                  <a:pt x="286131" y="49530"/>
                </a:lnTo>
                <a:lnTo>
                  <a:pt x="284988" y="50800"/>
                </a:lnTo>
                <a:lnTo>
                  <a:pt x="283718" y="52070"/>
                </a:lnTo>
                <a:lnTo>
                  <a:pt x="281940" y="54610"/>
                </a:lnTo>
                <a:lnTo>
                  <a:pt x="280035" y="55880"/>
                </a:lnTo>
                <a:lnTo>
                  <a:pt x="276479" y="57150"/>
                </a:lnTo>
                <a:lnTo>
                  <a:pt x="274700" y="58420"/>
                </a:lnTo>
                <a:lnTo>
                  <a:pt x="271653" y="59690"/>
                </a:lnTo>
                <a:lnTo>
                  <a:pt x="268097" y="59690"/>
                </a:lnTo>
                <a:lnTo>
                  <a:pt x="267335" y="60960"/>
                </a:lnTo>
                <a:lnTo>
                  <a:pt x="266573" y="60960"/>
                </a:lnTo>
                <a:lnTo>
                  <a:pt x="266573" y="62230"/>
                </a:lnTo>
                <a:lnTo>
                  <a:pt x="266827" y="63500"/>
                </a:lnTo>
                <a:lnTo>
                  <a:pt x="267081" y="63500"/>
                </a:lnTo>
                <a:lnTo>
                  <a:pt x="267843" y="64770"/>
                </a:lnTo>
                <a:lnTo>
                  <a:pt x="283464" y="64770"/>
                </a:lnTo>
                <a:lnTo>
                  <a:pt x="288417" y="60960"/>
                </a:lnTo>
                <a:lnTo>
                  <a:pt x="289941" y="59690"/>
                </a:lnTo>
                <a:lnTo>
                  <a:pt x="292481" y="57150"/>
                </a:lnTo>
                <a:lnTo>
                  <a:pt x="294513" y="53340"/>
                </a:lnTo>
                <a:lnTo>
                  <a:pt x="295910" y="50800"/>
                </a:lnTo>
                <a:lnTo>
                  <a:pt x="297434" y="48260"/>
                </a:lnTo>
                <a:lnTo>
                  <a:pt x="298323" y="45720"/>
                </a:lnTo>
                <a:lnTo>
                  <a:pt x="298704" y="43180"/>
                </a:lnTo>
                <a:lnTo>
                  <a:pt x="298831" y="41910"/>
                </a:lnTo>
                <a:lnTo>
                  <a:pt x="298704" y="38100"/>
                </a:lnTo>
                <a:lnTo>
                  <a:pt x="297815" y="35560"/>
                </a:lnTo>
                <a:lnTo>
                  <a:pt x="297307" y="34290"/>
                </a:lnTo>
                <a:close/>
              </a:path>
              <a:path w="299084" h="285114">
                <a:moveTo>
                  <a:pt x="265430" y="6350"/>
                </a:moveTo>
                <a:lnTo>
                  <a:pt x="246380" y="6350"/>
                </a:lnTo>
                <a:lnTo>
                  <a:pt x="242570" y="10160"/>
                </a:lnTo>
                <a:lnTo>
                  <a:pt x="240665" y="12700"/>
                </a:lnTo>
                <a:lnTo>
                  <a:pt x="238125" y="19050"/>
                </a:lnTo>
                <a:lnTo>
                  <a:pt x="237363" y="21590"/>
                </a:lnTo>
                <a:lnTo>
                  <a:pt x="237109" y="26670"/>
                </a:lnTo>
                <a:lnTo>
                  <a:pt x="237490" y="29210"/>
                </a:lnTo>
                <a:lnTo>
                  <a:pt x="239268" y="33020"/>
                </a:lnTo>
                <a:lnTo>
                  <a:pt x="240538" y="35560"/>
                </a:lnTo>
                <a:lnTo>
                  <a:pt x="242316" y="36830"/>
                </a:lnTo>
                <a:lnTo>
                  <a:pt x="244221" y="38100"/>
                </a:lnTo>
                <a:lnTo>
                  <a:pt x="246253" y="40640"/>
                </a:lnTo>
                <a:lnTo>
                  <a:pt x="248285" y="40640"/>
                </a:lnTo>
                <a:lnTo>
                  <a:pt x="250190" y="41910"/>
                </a:lnTo>
                <a:lnTo>
                  <a:pt x="258318" y="41910"/>
                </a:lnTo>
                <a:lnTo>
                  <a:pt x="262382" y="40640"/>
                </a:lnTo>
                <a:lnTo>
                  <a:pt x="264287" y="39370"/>
                </a:lnTo>
                <a:lnTo>
                  <a:pt x="266192" y="39370"/>
                </a:lnTo>
                <a:lnTo>
                  <a:pt x="268224" y="38100"/>
                </a:lnTo>
                <a:lnTo>
                  <a:pt x="273558" y="35560"/>
                </a:lnTo>
                <a:lnTo>
                  <a:pt x="275336" y="35560"/>
                </a:lnTo>
                <a:lnTo>
                  <a:pt x="278638" y="34290"/>
                </a:lnTo>
                <a:lnTo>
                  <a:pt x="297307" y="34290"/>
                </a:lnTo>
                <a:lnTo>
                  <a:pt x="296799" y="33020"/>
                </a:lnTo>
                <a:lnTo>
                  <a:pt x="296037" y="31750"/>
                </a:lnTo>
                <a:lnTo>
                  <a:pt x="255143" y="31750"/>
                </a:lnTo>
                <a:lnTo>
                  <a:pt x="252095" y="30480"/>
                </a:lnTo>
                <a:lnTo>
                  <a:pt x="250825" y="30480"/>
                </a:lnTo>
                <a:lnTo>
                  <a:pt x="248666" y="27940"/>
                </a:lnTo>
                <a:lnTo>
                  <a:pt x="247904" y="26670"/>
                </a:lnTo>
                <a:lnTo>
                  <a:pt x="247523" y="25400"/>
                </a:lnTo>
                <a:lnTo>
                  <a:pt x="247015" y="24130"/>
                </a:lnTo>
                <a:lnTo>
                  <a:pt x="246888" y="22860"/>
                </a:lnTo>
                <a:lnTo>
                  <a:pt x="247142" y="21590"/>
                </a:lnTo>
                <a:lnTo>
                  <a:pt x="247523" y="19050"/>
                </a:lnTo>
                <a:lnTo>
                  <a:pt x="248285" y="17780"/>
                </a:lnTo>
                <a:lnTo>
                  <a:pt x="248920" y="16510"/>
                </a:lnTo>
                <a:lnTo>
                  <a:pt x="249936" y="15240"/>
                </a:lnTo>
                <a:lnTo>
                  <a:pt x="251333" y="13970"/>
                </a:lnTo>
                <a:lnTo>
                  <a:pt x="254381" y="11430"/>
                </a:lnTo>
                <a:lnTo>
                  <a:pt x="257429" y="10160"/>
                </a:lnTo>
                <a:lnTo>
                  <a:pt x="258825" y="8890"/>
                </a:lnTo>
                <a:lnTo>
                  <a:pt x="261366" y="8890"/>
                </a:lnTo>
                <a:lnTo>
                  <a:pt x="262509" y="7620"/>
                </a:lnTo>
                <a:lnTo>
                  <a:pt x="265175" y="7620"/>
                </a:lnTo>
                <a:lnTo>
                  <a:pt x="265430" y="6350"/>
                </a:lnTo>
                <a:close/>
              </a:path>
              <a:path w="299084" h="285114">
                <a:moveTo>
                  <a:pt x="224917" y="33020"/>
                </a:moveTo>
                <a:lnTo>
                  <a:pt x="221361" y="33020"/>
                </a:lnTo>
                <a:lnTo>
                  <a:pt x="220725" y="34290"/>
                </a:lnTo>
                <a:lnTo>
                  <a:pt x="225298" y="34290"/>
                </a:lnTo>
                <a:lnTo>
                  <a:pt x="224917" y="33020"/>
                </a:lnTo>
                <a:close/>
              </a:path>
              <a:path w="299084" h="285114">
                <a:moveTo>
                  <a:pt x="285242" y="22860"/>
                </a:moveTo>
                <a:lnTo>
                  <a:pt x="279273" y="22860"/>
                </a:lnTo>
                <a:lnTo>
                  <a:pt x="277241" y="24130"/>
                </a:lnTo>
                <a:lnTo>
                  <a:pt x="273177" y="25400"/>
                </a:lnTo>
                <a:lnTo>
                  <a:pt x="271272" y="25400"/>
                </a:lnTo>
                <a:lnTo>
                  <a:pt x="263652" y="29210"/>
                </a:lnTo>
                <a:lnTo>
                  <a:pt x="261874" y="29210"/>
                </a:lnTo>
                <a:lnTo>
                  <a:pt x="260096" y="30480"/>
                </a:lnTo>
                <a:lnTo>
                  <a:pt x="256794" y="30480"/>
                </a:lnTo>
                <a:lnTo>
                  <a:pt x="255143" y="31750"/>
                </a:lnTo>
                <a:lnTo>
                  <a:pt x="296037" y="31750"/>
                </a:lnTo>
                <a:lnTo>
                  <a:pt x="295275" y="30480"/>
                </a:lnTo>
                <a:lnTo>
                  <a:pt x="292989" y="27940"/>
                </a:lnTo>
                <a:lnTo>
                  <a:pt x="291211" y="26670"/>
                </a:lnTo>
                <a:lnTo>
                  <a:pt x="289179" y="25400"/>
                </a:lnTo>
                <a:lnTo>
                  <a:pt x="287274" y="24130"/>
                </a:lnTo>
                <a:lnTo>
                  <a:pt x="285242" y="22860"/>
                </a:lnTo>
                <a:close/>
              </a:path>
              <a:path w="299084" h="285114">
                <a:moveTo>
                  <a:pt x="262382" y="1270"/>
                </a:moveTo>
                <a:lnTo>
                  <a:pt x="254127" y="1270"/>
                </a:lnTo>
                <a:lnTo>
                  <a:pt x="252857" y="2540"/>
                </a:lnTo>
                <a:lnTo>
                  <a:pt x="251714" y="2540"/>
                </a:lnTo>
                <a:lnTo>
                  <a:pt x="250444" y="3810"/>
                </a:lnTo>
                <a:lnTo>
                  <a:pt x="247650" y="6350"/>
                </a:lnTo>
                <a:lnTo>
                  <a:pt x="265557" y="6350"/>
                </a:lnTo>
                <a:lnTo>
                  <a:pt x="265303" y="5080"/>
                </a:lnTo>
                <a:lnTo>
                  <a:pt x="265049" y="5080"/>
                </a:lnTo>
                <a:lnTo>
                  <a:pt x="264668" y="3810"/>
                </a:lnTo>
                <a:lnTo>
                  <a:pt x="263906" y="3810"/>
                </a:lnTo>
                <a:lnTo>
                  <a:pt x="263271" y="2540"/>
                </a:lnTo>
                <a:lnTo>
                  <a:pt x="262382" y="1270"/>
                </a:lnTo>
                <a:close/>
              </a:path>
              <a:path w="299084" h="285114">
                <a:moveTo>
                  <a:pt x="260604" y="0"/>
                </a:moveTo>
                <a:lnTo>
                  <a:pt x="257302" y="0"/>
                </a:lnTo>
                <a:lnTo>
                  <a:pt x="255270" y="1270"/>
                </a:lnTo>
                <a:lnTo>
                  <a:pt x="260858" y="1270"/>
                </a:lnTo>
                <a:lnTo>
                  <a:pt x="260604" y="0"/>
                </a:lnTo>
                <a:close/>
              </a:path>
            </a:pathLst>
          </a:custGeom>
          <a:solidFill>
            <a:srgbClr val="585858"/>
          </a:solidFill>
        </p:spPr>
        <p:txBody>
          <a:bodyPr wrap="square" lIns="0" tIns="0" rIns="0" bIns="0" rtlCol="0"/>
          <a:lstStyle/>
          <a:p>
            <a:endParaRPr/>
          </a:p>
        </p:txBody>
      </p:sp>
      <p:pic>
        <p:nvPicPr>
          <p:cNvPr id="79" name="object 79"/>
          <p:cNvPicPr/>
          <p:nvPr/>
        </p:nvPicPr>
        <p:blipFill>
          <a:blip r:embed="rId13" cstate="print"/>
          <a:stretch>
            <a:fillRect/>
          </a:stretch>
        </p:blipFill>
        <p:spPr>
          <a:xfrm>
            <a:off x="10277347" y="5710516"/>
            <a:ext cx="561212" cy="553402"/>
          </a:xfrm>
          <a:prstGeom prst="rect">
            <a:avLst/>
          </a:prstGeom>
        </p:spPr>
      </p:pic>
      <p:sp>
        <p:nvSpPr>
          <p:cNvPr id="80" name="object 80"/>
          <p:cNvSpPr txBox="1"/>
          <p:nvPr/>
        </p:nvSpPr>
        <p:spPr>
          <a:xfrm>
            <a:off x="7858506" y="3112388"/>
            <a:ext cx="1660525"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 care</a:t>
            </a:r>
            <a:r>
              <a:rPr sz="1300" spc="-5" dirty="0">
                <a:solidFill>
                  <a:srgbClr val="585858"/>
                </a:solidFill>
                <a:latin typeface="Calibri"/>
                <a:cs typeface="Calibri"/>
              </a:rPr>
              <a:t> </a:t>
            </a:r>
            <a:r>
              <a:rPr sz="1300" spc="-10" dirty="0">
                <a:solidFill>
                  <a:srgbClr val="585858"/>
                </a:solidFill>
                <a:latin typeface="Calibri"/>
                <a:cs typeface="Calibri"/>
              </a:rPr>
              <a:t>levels</a:t>
            </a:r>
            <a:endParaRPr sz="1300">
              <a:latin typeface="Calibri"/>
              <a:cs typeface="Calibri"/>
            </a:endParaRPr>
          </a:p>
        </p:txBody>
      </p:sp>
    </p:spTree>
    <p:extLst>
      <p:ext uri="{BB962C8B-B14F-4D97-AF65-F5344CB8AC3E}">
        <p14:creationId xmlns:p14="http://schemas.microsoft.com/office/powerpoint/2010/main" val="3667842584"/>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70da430ca55d2235744bc1d0a2bc8034">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531d71b7fde84ad830c9778ee145b073"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_activity"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DB609B-2A97-430F-8A05-D1B1E4183205}">
  <ds:schemaRefs>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39B157E-EAA8-421F-A66D-4D04BA8CD9A2}">
  <ds:schemaRefs>
    <ds:schemaRef ds:uri="http://schemas.microsoft.com/sharepoint/v3/contenttype/forms"/>
  </ds:schemaRefs>
</ds:datastoreItem>
</file>

<file path=customXml/itemProps3.xml><?xml version="1.0" encoding="utf-8"?>
<ds:datastoreItem xmlns:ds="http://schemas.openxmlformats.org/officeDocument/2006/customXml" ds:itemID="{ABE0323C-3F52-4E65-9212-656BD134AB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900</TotalTime>
  <Words>1485</Words>
  <Application>Microsoft Office PowerPoint</Application>
  <PresentationFormat>Widescreen</PresentationFormat>
  <Paragraphs>233</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1_Office Theme</vt:lpstr>
      <vt:lpstr>PowerPoint Presentation</vt:lpstr>
      <vt:lpstr>Aims of Today</vt:lpstr>
      <vt:lpstr>Quality statement </vt:lpstr>
      <vt:lpstr>Safe </vt:lpstr>
      <vt:lpstr>Effective </vt:lpstr>
      <vt:lpstr>Efficient </vt:lpstr>
      <vt:lpstr>Person-centred </vt:lpstr>
      <vt:lpstr>Timely </vt:lpstr>
      <vt:lpstr>Asthma care levels have declined</vt:lpstr>
      <vt:lpstr>Asthma care levels have declined</vt:lpstr>
      <vt:lpstr>Asthma care levels have declined</vt:lpstr>
      <vt:lpstr>Spirometry</vt:lpstr>
      <vt:lpstr>PowerPoint Presentation</vt:lpstr>
      <vt:lpstr>Spirometry next steps </vt:lpstr>
      <vt:lpstr>Break out session 1: Priorities </vt:lpstr>
      <vt:lpstr>Break out session 2: Top 3 priorities and measuring outcomes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Howells (NHS Executive)</dc:creator>
  <cp:lastModifiedBy>Joanne Oliver (NHS Executive)</cp:lastModifiedBy>
  <cp:revision>41</cp:revision>
  <dcterms:created xsi:type="dcterms:W3CDTF">2023-04-02T10:58:12Z</dcterms:created>
  <dcterms:modified xsi:type="dcterms:W3CDTF">2024-07-18T12:00:06Z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y fmtid="{D5CDD505-2E9C-101B-9397-08002B2CF9AE}" pid="3" name="xd_ProgID">
    <vt:lpwstr/>
  </property>
  <property fmtid="{D5CDD505-2E9C-101B-9397-08002B2CF9AE}" pid="4" name="ComplianceAssetId">
    <vt:lpwstr/>
  </property>
  <property fmtid="{D5CDD505-2E9C-101B-9397-08002B2CF9AE}" pid="5" name="TemplateUrl">
    <vt:lpwstr/>
  </property>
  <property fmtid="{D5CDD505-2E9C-101B-9397-08002B2CF9AE}" pid="6" name="_ExtendedDescription">
    <vt:lpwstr/>
  </property>
  <property fmtid="{D5CDD505-2E9C-101B-9397-08002B2CF9AE}" pid="7" name="TriggerFlowInfo">
    <vt:lpwstr/>
  </property>
  <property fmtid="{D5CDD505-2E9C-101B-9397-08002B2CF9AE}" pid="8" name="xd_Signature">
    <vt:bool>false</vt:bool>
  </property>
  <property fmtid="{D5CDD505-2E9C-101B-9397-08002B2CF9AE}" pid="9" name="MediaServiceImageTags">
    <vt:lpwstr/>
  </property>
</Properties>
</file>